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450" r:id="rId2"/>
    <p:sldId id="581" r:id="rId3"/>
    <p:sldId id="582" r:id="rId4"/>
    <p:sldId id="530" r:id="rId5"/>
    <p:sldId id="522" r:id="rId6"/>
    <p:sldId id="526" r:id="rId7"/>
    <p:sldId id="523" r:id="rId8"/>
    <p:sldId id="539" r:id="rId9"/>
    <p:sldId id="541" r:id="rId10"/>
    <p:sldId id="542" r:id="rId11"/>
    <p:sldId id="540" r:id="rId12"/>
    <p:sldId id="550" r:id="rId13"/>
    <p:sldId id="551" r:id="rId14"/>
    <p:sldId id="544" r:id="rId15"/>
    <p:sldId id="545" r:id="rId16"/>
    <p:sldId id="546" r:id="rId17"/>
    <p:sldId id="547" r:id="rId18"/>
    <p:sldId id="548" r:id="rId19"/>
    <p:sldId id="549" r:id="rId20"/>
    <p:sldId id="584" r:id="rId21"/>
    <p:sldId id="563" r:id="rId22"/>
    <p:sldId id="562" r:id="rId23"/>
    <p:sldId id="583" r:id="rId24"/>
    <p:sldId id="564" r:id="rId25"/>
    <p:sldId id="566" r:id="rId26"/>
    <p:sldId id="567" r:id="rId27"/>
    <p:sldId id="568" r:id="rId28"/>
    <p:sldId id="569" r:id="rId29"/>
    <p:sldId id="555" r:id="rId30"/>
    <p:sldId id="554" r:id="rId31"/>
    <p:sldId id="552" r:id="rId32"/>
    <p:sldId id="556" r:id="rId33"/>
    <p:sldId id="557" r:id="rId34"/>
    <p:sldId id="558" r:id="rId35"/>
    <p:sldId id="559" r:id="rId36"/>
    <p:sldId id="570" r:id="rId37"/>
    <p:sldId id="571" r:id="rId38"/>
    <p:sldId id="572" r:id="rId39"/>
    <p:sldId id="560" r:id="rId40"/>
    <p:sldId id="561" r:id="rId41"/>
    <p:sldId id="573" r:id="rId42"/>
    <p:sldId id="574" r:id="rId43"/>
    <p:sldId id="575" r:id="rId44"/>
    <p:sldId id="576" r:id="rId45"/>
    <p:sldId id="577" r:id="rId46"/>
    <p:sldId id="578" r:id="rId47"/>
    <p:sldId id="579" r:id="rId48"/>
    <p:sldId id="580" r:id="rId4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9F5811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869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2D5D2-A029-4EF5-936E-2A985984B472}" type="datetimeFigureOut">
              <a:rPr lang="en-US" smtClean="0"/>
              <a:pPr/>
              <a:t>4/6/2017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05880-B957-4290-9706-E888F0AC14D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23.gif"/><Relationship Id="rId7" Type="http://schemas.openxmlformats.org/officeDocument/2006/relationships/image" Target="../media/image27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10" Type="http://schemas.openxmlformats.org/officeDocument/2006/relationships/image" Target="../media/image30.gif"/><Relationship Id="rId4" Type="http://schemas.openxmlformats.org/officeDocument/2006/relationships/image" Target="../media/image24.gif"/><Relationship Id="rId9" Type="http://schemas.openxmlformats.org/officeDocument/2006/relationships/image" Target="../media/image29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gif"/><Relationship Id="rId3" Type="http://schemas.openxmlformats.org/officeDocument/2006/relationships/image" Target="../media/image47.gif"/><Relationship Id="rId7" Type="http://schemas.openxmlformats.org/officeDocument/2006/relationships/image" Target="../media/image51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11" Type="http://schemas.openxmlformats.org/officeDocument/2006/relationships/image" Target="../media/image55.gif"/><Relationship Id="rId5" Type="http://schemas.openxmlformats.org/officeDocument/2006/relationships/image" Target="../media/image49.gif"/><Relationship Id="rId10" Type="http://schemas.openxmlformats.org/officeDocument/2006/relationships/image" Target="../media/image54.gif"/><Relationship Id="rId4" Type="http://schemas.openxmlformats.org/officeDocument/2006/relationships/image" Target="../media/image48.gif"/><Relationship Id="rId9" Type="http://schemas.openxmlformats.org/officeDocument/2006/relationships/image" Target="../media/image5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</a:t>
            </a:r>
            <a:endParaRPr lang="fr-CA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943600" y="1981200"/>
            <a:ext cx="29718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4724400" y="533400"/>
            <a:ext cx="4648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9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Sed</a:t>
            </a:r>
            <a:endParaRPr lang="fr-FR" sz="96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1" name="Picture 10" descr="sed_awk_boo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6001"/>
            <a:ext cx="4572000" cy="599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" name="Straight Connector 16"/>
          <p:cNvCxnSpPr/>
          <p:nvPr/>
        </p:nvCxnSpPr>
        <p:spPr>
          <a:xfrm>
            <a:off x="5486400" y="684212"/>
            <a:ext cx="29718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wild_032309_an-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32205">
            <a:off x="2393720" y="784395"/>
            <a:ext cx="3236276" cy="2707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 descr="wild_032309_an-8.jpg"/>
          <p:cNvPicPr>
            <a:picLocks noChangeAspect="1"/>
          </p:cNvPicPr>
          <p:nvPr/>
        </p:nvPicPr>
        <p:blipFill>
          <a:blip r:embed="rId5"/>
          <a:srcRect t="3064"/>
          <a:stretch>
            <a:fillRect/>
          </a:stretch>
        </p:blipFill>
        <p:spPr>
          <a:xfrm rot="631412">
            <a:off x="2016901" y="3604254"/>
            <a:ext cx="3810000" cy="24106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TextBox 19"/>
          <p:cNvSpPr txBox="1"/>
          <p:nvPr/>
        </p:nvSpPr>
        <p:spPr>
          <a:xfrm>
            <a:off x="6019800" y="41910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If you think these are weird looking animals, wait until you see the </a:t>
            </a:r>
            <a:r>
              <a:rPr lang="en-GB" i="1" dirty="0" err="1" smtClean="0"/>
              <a:t>Sed</a:t>
            </a:r>
            <a:r>
              <a:rPr lang="en-GB" i="1" dirty="0" smtClean="0"/>
              <a:t> command.</a:t>
            </a:r>
            <a:endParaRPr lang="en-GB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10</a:t>
            </a:r>
            <a:endParaRPr lang="fr-CA" dirty="0"/>
          </a:p>
        </p:txBody>
      </p:sp>
      <p:sp>
        <p:nvSpPr>
          <p:cNvPr id="5" name="Rectangle 4"/>
          <p:cNvSpPr/>
          <p:nvPr/>
        </p:nvSpPr>
        <p:spPr>
          <a:xfrm>
            <a:off x="838200" y="1305580"/>
            <a:ext cx="6553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-e ‘</a:t>
            </a:r>
            <a:r>
              <a:rPr lang="en-US" sz="2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/search/replace/[flags]’</a:t>
            </a:r>
            <a:endParaRPr lang="en-GB" sz="28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2247900" y="2324100"/>
            <a:ext cx="114300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71600" y="2858869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Regular expression of what you seek to replace</a:t>
            </a:r>
            <a:endParaRPr lang="en-GB" dirty="0"/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3620294" y="2856706"/>
            <a:ext cx="220980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57400" y="3962400"/>
            <a:ext cx="396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What to replace with</a:t>
            </a:r>
          </a:p>
          <a:p>
            <a:pPr algn="ctr"/>
            <a:r>
              <a:rPr lang="en-GB" dirty="0" smtClean="0"/>
              <a:t>If you use </a:t>
            </a:r>
            <a:r>
              <a:rPr lang="en-GB" sz="2400" b="1" dirty="0" smtClean="0"/>
              <a:t>&amp;</a:t>
            </a:r>
            <a:r>
              <a:rPr lang="en-GB" dirty="0" smtClean="0"/>
              <a:t> then it copies the searched part and adds what you want</a:t>
            </a:r>
            <a:endParaRPr lang="en-GB" dirty="0"/>
          </a:p>
        </p:txBody>
      </p:sp>
      <p:cxnSp>
        <p:nvCxnSpPr>
          <p:cNvPr id="18" name="Straight Arrow Connector 17"/>
          <p:cNvCxnSpPr/>
          <p:nvPr/>
        </p:nvCxnSpPr>
        <p:spPr>
          <a:xfrm rot="5400000" flipH="1" flipV="1">
            <a:off x="4420394" y="3504406"/>
            <a:ext cx="350520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86200" y="5191780"/>
            <a:ext cx="5029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E.g. </a:t>
            </a:r>
            <a:r>
              <a:rPr lang="en-GB" sz="2800" b="1" dirty="0" smtClean="0"/>
              <a:t>g</a:t>
            </a:r>
            <a:r>
              <a:rPr lang="en-GB" dirty="0" smtClean="0"/>
              <a:t> to replace all </a:t>
            </a:r>
            <a:r>
              <a:rPr lang="en-GB" dirty="0" err="1" smtClean="0"/>
              <a:t>occurences</a:t>
            </a:r>
            <a:endParaRPr lang="en-GB" dirty="0" smtClean="0"/>
          </a:p>
          <a:p>
            <a:pPr algn="ctr"/>
            <a:r>
              <a:rPr lang="en-GB" dirty="0" smtClean="0"/>
              <a:t>Or a number for how many times to replace (by default it’s 1)</a:t>
            </a:r>
            <a:endParaRPr lang="en-GB" dirty="0"/>
          </a:p>
        </p:txBody>
      </p:sp>
      <p:cxnSp>
        <p:nvCxnSpPr>
          <p:cNvPr id="22" name="Straight Arrow Connector 21"/>
          <p:cNvCxnSpPr/>
          <p:nvPr/>
        </p:nvCxnSpPr>
        <p:spPr>
          <a:xfrm rot="5400000" flipH="1" flipV="1">
            <a:off x="1677194" y="1904206"/>
            <a:ext cx="45720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62000" y="20690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Substitute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11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3" name="Picture 12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4" name="Picture 13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7" name="Picture 16" descr="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2353270"/>
            <a:ext cx="2971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you know exactly what you want to replace, then</a:t>
            </a:r>
          </a:p>
          <a:p>
            <a:pPr algn="ctr"/>
            <a:endParaRPr lang="en-GB" dirty="0" smtClean="0"/>
          </a:p>
          <a:p>
            <a:pPr algn="ctr"/>
            <a:r>
              <a:rPr lang="en-GB" sz="2000" dirty="0" err="1" smtClean="0"/>
              <a:t>sed</a:t>
            </a:r>
            <a:r>
              <a:rPr lang="en-GB" sz="2000" dirty="0" smtClean="0"/>
              <a:t> -e ‘s/text/new/g’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12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nothing0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60420" y="284607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What would you type so you get only the numbers?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5" name="Picture 14" descr="nothing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nothing2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0" y="1041737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To remove something, simply replace it with nothing, like</a:t>
            </a:r>
          </a:p>
          <a:p>
            <a:pPr algn="ctr"/>
            <a:r>
              <a:rPr lang="en-GB" sz="2400" dirty="0" err="1" smtClean="0"/>
              <a:t>sed</a:t>
            </a:r>
            <a:r>
              <a:rPr lang="en-GB" sz="2400" dirty="0" smtClean="0"/>
              <a:t> -e ‘s/text//g’</a:t>
            </a:r>
            <a:endParaRPr lang="en-GB" dirty="0"/>
          </a:p>
        </p:txBody>
      </p:sp>
      <p:pic>
        <p:nvPicPr>
          <p:cNvPr id="18" name="Picture 17" descr="Caution_sig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2429470"/>
            <a:ext cx="2743200" cy="2286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471547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/>
              <a:t>sed</a:t>
            </a:r>
            <a:r>
              <a:rPr lang="en-GB" dirty="0" smtClean="0"/>
              <a:t> is </a:t>
            </a:r>
            <a:r>
              <a:rPr lang="en-GB" b="1" dirty="0" smtClean="0">
                <a:solidFill>
                  <a:srgbClr val="FF0000"/>
                </a:solidFill>
              </a:rPr>
              <a:t>greedy</a:t>
            </a:r>
            <a:r>
              <a:rPr lang="en-GB" dirty="0" smtClean="0"/>
              <a:t>. It will grab the longest string that matches your pattern, not the shortest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13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200" y="1066800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/>
              <a:t>“DeKalb is the location of both a toll plaza and an oasis on Interstate 88. The oasis includes restaurants and a gas station. DeKalb is 30 miles (48 km) west of Aurora and 65 miles (105 km) west from downtown Chicago. The local Voluntary Action </a:t>
            </a:r>
            <a:r>
              <a:rPr lang="en-GB" dirty="0" err="1" smtClean="0"/>
              <a:t>Center</a:t>
            </a:r>
            <a:r>
              <a:rPr lang="en-GB" dirty="0" smtClean="0"/>
              <a:t> provides two types of transportation services, TRANS-VAC and MED-VAC. TRANS-VAC provides transportation to activities and businesses in DeKalb County and has two bus routes (the green line and blue line) that runs a regular hourly route Monday through Friday and some limited evening hours for individuals with special needs. MED-VAC provides transportation to out-of-town medical appointments. The NIU </a:t>
            </a:r>
            <a:r>
              <a:rPr lang="en-GB" dirty="0" err="1" smtClean="0"/>
              <a:t>Huskie</a:t>
            </a:r>
            <a:r>
              <a:rPr lang="en-GB" dirty="0" smtClean="0"/>
              <a:t> Bus Line serves NIU and the surrounding DeKalb area.”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3505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smtClean="0"/>
              <a:t>How would you...</a:t>
            </a:r>
            <a:endParaRPr lang="en-GB" sz="2400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40386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• Replace “</a:t>
            </a:r>
            <a:r>
              <a:rPr lang="en-GB" i="1" dirty="0" smtClean="0"/>
              <a:t>DeKalb</a:t>
            </a:r>
            <a:r>
              <a:rPr lang="en-GB" dirty="0" smtClean="0"/>
              <a:t>” by “</a:t>
            </a:r>
            <a:r>
              <a:rPr lang="en-GB" i="1" dirty="0" smtClean="0"/>
              <a:t>Happy Corn Land</a:t>
            </a:r>
            <a:r>
              <a:rPr lang="en-GB" dirty="0" smtClean="0"/>
              <a:t>”?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800600" y="40386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sed</a:t>
            </a:r>
            <a:r>
              <a:rPr lang="en-GB" dirty="0" smtClean="0"/>
              <a:t> ‘s/DeKalb/Happy Corn Land/g’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533400" y="557426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• Remove the distance in km?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4800600" y="55626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sed</a:t>
            </a:r>
            <a:r>
              <a:rPr lang="en-GB" dirty="0" smtClean="0"/>
              <a:t> ‘s/[[:space:]]([[:digit]]*[[:space:]]km)//g’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533400" y="473606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• Add “</a:t>
            </a:r>
            <a:r>
              <a:rPr lang="en-GB" i="1" dirty="0" smtClean="0"/>
              <a:t>, IL</a:t>
            </a:r>
            <a:r>
              <a:rPr lang="en-GB" dirty="0" smtClean="0"/>
              <a:t>” after “DeKalb”?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800600" y="4736068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sed</a:t>
            </a:r>
            <a:r>
              <a:rPr lang="en-GB" dirty="0" smtClean="0"/>
              <a:t> ‘s/DeKalb/&amp;, IL/g’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14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3" name="Picture 12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4" name="Picture 13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7" name="Picture 16" descr="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8" name="Picture 17" descr="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9" name="Picture 18" descr="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-76200" y="160020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your pattern occurs several times per line but you don’t want to replace all occurrences</a:t>
            </a:r>
            <a:endParaRPr lang="en-GB" sz="20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0" y="266700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 smtClean="0"/>
              <a:t>then</a:t>
            </a:r>
            <a:endParaRPr lang="en-GB" sz="2000" b="1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-76200" y="3200400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 smtClean="0"/>
              <a:t>sed</a:t>
            </a:r>
            <a:r>
              <a:rPr lang="en-GB" sz="2000" dirty="0" smtClean="0"/>
              <a:t> -e ‘s/text/new/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num</a:t>
            </a:r>
            <a:r>
              <a:rPr lang="en-GB" sz="2000" dirty="0" smtClean="0"/>
              <a:t>’ file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5400000" flipH="1" flipV="1">
            <a:off x="1905000" y="38100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14400" y="407806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position of the pattern in each line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15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You can use back references to change the ordering of the line.</a:t>
            </a:r>
            <a:endParaRPr lang="en-GB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971800" y="1905000"/>
            <a:ext cx="99060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Mary</a:t>
            </a:r>
          </a:p>
          <a:p>
            <a:r>
              <a:rPr lang="en-GB" dirty="0" smtClean="0"/>
              <a:t>Phil</a:t>
            </a:r>
          </a:p>
          <a:p>
            <a:r>
              <a:rPr lang="en-GB" dirty="0" smtClean="0"/>
              <a:t>Lou</a:t>
            </a:r>
          </a:p>
          <a:p>
            <a:r>
              <a:rPr lang="en-GB" dirty="0" smtClean="0"/>
              <a:t>Cindy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962400" y="1905000"/>
            <a:ext cx="2057400" cy="12003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CS-Sophomore</a:t>
            </a:r>
          </a:p>
          <a:p>
            <a:r>
              <a:rPr lang="en-GB" dirty="0" smtClean="0"/>
              <a:t>CS-Freshman</a:t>
            </a:r>
          </a:p>
          <a:p>
            <a:r>
              <a:rPr lang="en-GB" dirty="0" smtClean="0"/>
              <a:t>History-Freshman</a:t>
            </a:r>
          </a:p>
          <a:p>
            <a:r>
              <a:rPr lang="en-GB" dirty="0" smtClean="0"/>
              <a:t>CS-</a:t>
            </a:r>
            <a:r>
              <a:rPr lang="en-GB" dirty="0" err="1" smtClean="0"/>
              <a:t>Freshwoman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676400" y="3544669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/>
              <a:t>sed</a:t>
            </a:r>
            <a:r>
              <a:rPr lang="en-GB" sz="2400" dirty="0" smtClean="0"/>
              <a:t> -e ‘s</a:t>
            </a:r>
            <a:r>
              <a:rPr lang="en-GB" sz="3600" b="1" dirty="0" smtClean="0"/>
              <a:t>/</a:t>
            </a:r>
            <a:r>
              <a:rPr lang="en-GB" sz="2400" dirty="0" smtClean="0"/>
              <a:t>\(         \)\(        \)</a:t>
            </a:r>
            <a:r>
              <a:rPr lang="en-GB" sz="3600" b="1" dirty="0" smtClean="0"/>
              <a:t>/</a:t>
            </a:r>
            <a:r>
              <a:rPr lang="en-GB" sz="2400" dirty="0" smtClean="0"/>
              <a:t>\(        \)\(         \)</a:t>
            </a:r>
            <a:r>
              <a:rPr lang="en-GB" sz="2400" b="1" dirty="0" smtClean="0"/>
              <a:t> </a:t>
            </a:r>
            <a:r>
              <a:rPr lang="en-GB" sz="3600" b="1" dirty="0" smtClean="0"/>
              <a:t>/</a:t>
            </a:r>
            <a:r>
              <a:rPr lang="en-GB" sz="2400" dirty="0" smtClean="0"/>
              <a:t>g’</a:t>
            </a:r>
            <a:endParaRPr lang="en-GB" sz="2400" dirty="0"/>
          </a:p>
        </p:txBody>
      </p:sp>
      <p:sp>
        <p:nvSpPr>
          <p:cNvPr id="17" name="Rectangle 16"/>
          <p:cNvSpPr/>
          <p:nvPr/>
        </p:nvSpPr>
        <p:spPr>
          <a:xfrm>
            <a:off x="3276600" y="3810000"/>
            <a:ext cx="4572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6400800" y="3810000"/>
            <a:ext cx="4572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4267200" y="3810000"/>
            <a:ext cx="457200" cy="228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5410200" y="3810000"/>
            <a:ext cx="457200" cy="228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/>
          <p:cNvCxnSpPr/>
          <p:nvPr/>
        </p:nvCxnSpPr>
        <p:spPr>
          <a:xfrm rot="5400000">
            <a:off x="3086893" y="3466307"/>
            <a:ext cx="68580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>
            <a:off x="4304505" y="3466307"/>
            <a:ext cx="68580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29400" y="4876800"/>
            <a:ext cx="99060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Mary</a:t>
            </a:r>
          </a:p>
          <a:p>
            <a:r>
              <a:rPr lang="en-GB" dirty="0" smtClean="0"/>
              <a:t>Phil</a:t>
            </a:r>
          </a:p>
          <a:p>
            <a:r>
              <a:rPr lang="en-GB" dirty="0" smtClean="0"/>
              <a:t>Lou</a:t>
            </a:r>
          </a:p>
          <a:p>
            <a:r>
              <a:rPr lang="en-GB" dirty="0" smtClean="0"/>
              <a:t>Cindy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4572000" y="4876800"/>
            <a:ext cx="2057400" cy="12003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CS-Sophomore</a:t>
            </a:r>
          </a:p>
          <a:p>
            <a:r>
              <a:rPr lang="en-GB" dirty="0" smtClean="0"/>
              <a:t>CS-Freshman</a:t>
            </a:r>
          </a:p>
          <a:p>
            <a:r>
              <a:rPr lang="en-GB" dirty="0" smtClean="0"/>
              <a:t>History-Freshman</a:t>
            </a:r>
          </a:p>
          <a:p>
            <a:r>
              <a:rPr lang="en-GB" dirty="0" smtClean="0"/>
              <a:t>CS-</a:t>
            </a:r>
            <a:r>
              <a:rPr lang="en-GB" dirty="0" err="1" smtClean="0"/>
              <a:t>Freshwoman</a:t>
            </a:r>
            <a:endParaRPr lang="en-GB" dirty="0"/>
          </a:p>
        </p:txBody>
      </p:sp>
      <p:cxnSp>
        <p:nvCxnSpPr>
          <p:cNvPr id="26" name="Straight Arrow Connector 25"/>
          <p:cNvCxnSpPr/>
          <p:nvPr/>
        </p:nvCxnSpPr>
        <p:spPr>
          <a:xfrm rot="5400000">
            <a:off x="5144988" y="4457007"/>
            <a:ext cx="837406" cy="21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6211094" y="44577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16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groups.gif"/>
          <p:cNvPicPr>
            <a:picLocks noChangeAspect="1"/>
          </p:cNvPicPr>
          <p:nvPr/>
        </p:nvPicPr>
        <p:blipFill>
          <a:blip r:embed="rId3"/>
          <a:srcRect t="22344" b="23798"/>
          <a:stretch>
            <a:fillRect/>
          </a:stretch>
        </p:blipFill>
        <p:spPr>
          <a:xfrm>
            <a:off x="-45308" y="1219200"/>
            <a:ext cx="9265508" cy="41910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124200" y="3200400"/>
            <a:ext cx="1905000" cy="1588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248400" y="3200400"/>
            <a:ext cx="304800" cy="1588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53000" y="3200400"/>
            <a:ext cx="9144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43600" y="3200400"/>
            <a:ext cx="3048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4824000" y="4248000"/>
            <a:ext cx="2133600" cy="1588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0" y="1447800"/>
            <a:ext cx="914400" cy="2286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990600" y="1447800"/>
            <a:ext cx="16002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17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filli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990600"/>
            <a:ext cx="6210300" cy="5219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52850" y="283845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???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4" name="Picture 13" descr="fill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00" y="990600"/>
            <a:ext cx="6210300" cy="52197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828800" y="3198812"/>
            <a:ext cx="2667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467600" y="3048000"/>
            <a:ext cx="381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733800" y="2484000"/>
            <a:ext cx="9906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48000" y="2484000"/>
            <a:ext cx="381000" cy="158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648200" y="3048000"/>
            <a:ext cx="2819400" cy="158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191000" y="3048000"/>
            <a:ext cx="457200" cy="158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828800" y="2484000"/>
            <a:ext cx="1524000" cy="158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 flipV="1">
            <a:off x="1866900" y="3924300"/>
            <a:ext cx="914400" cy="83820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667000" y="46598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How can we remove this first space?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18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example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819150"/>
            <a:ext cx="6210300" cy="5219700"/>
          </a:xfrm>
          <a:prstGeom prst="rect">
            <a:avLst/>
          </a:prstGeom>
        </p:spPr>
      </p:pic>
      <p:pic>
        <p:nvPicPr>
          <p:cNvPr id="13" name="Picture 12" descr="filled.gif"/>
          <p:cNvPicPr>
            <a:picLocks noChangeAspect="1"/>
          </p:cNvPicPr>
          <p:nvPr/>
        </p:nvPicPr>
        <p:blipFill>
          <a:blip r:embed="rId4"/>
          <a:srcRect l="1227" t="36496" r="3067" b="44161"/>
          <a:stretch>
            <a:fillRect/>
          </a:stretch>
        </p:blipFill>
        <p:spPr>
          <a:xfrm>
            <a:off x="304800" y="4419600"/>
            <a:ext cx="5943600" cy="1009650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  <p:cxnSp>
        <p:nvCxnSpPr>
          <p:cNvPr id="15" name="Straight Arrow Connector 14"/>
          <p:cNvCxnSpPr/>
          <p:nvPr/>
        </p:nvCxnSpPr>
        <p:spPr>
          <a:xfrm rot="5400000">
            <a:off x="4762500" y="2324100"/>
            <a:ext cx="381000" cy="3048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324600" y="2438400"/>
            <a:ext cx="457200" cy="2286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3543300" y="4076700"/>
            <a:ext cx="381000" cy="3048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953000" y="4191000"/>
            <a:ext cx="457200" cy="2286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19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9620" y="292227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What does this do?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15" name="Picture 14" descr="B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C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362200" y="23622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11430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Back references make sense when the result is reordered. If you wanted memory first instead of CPU, it’d be ok...</a:t>
            </a:r>
            <a:endParaRPr lang="en-GB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362200" y="2817812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28194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If the ordering isn’t changing then there may be a simpler way to write it!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little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disclaimer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2209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2971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20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200" y="914400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 smtClean="0"/>
              <a:t>“DeKalb is the location of both a toll plaza and an oasis on Interstate 88. The oasis includes restaurants and a gas station. DeKalb is 30 miles (48 km) west of Aurora and 65 miles (105 km) west from downtown Chicago. The local Voluntary Action </a:t>
            </a:r>
            <a:r>
              <a:rPr lang="en-GB" dirty="0" err="1" smtClean="0"/>
              <a:t>Center</a:t>
            </a:r>
            <a:r>
              <a:rPr lang="en-GB" dirty="0" smtClean="0"/>
              <a:t> provides two types of transportation services, TRANS-VAC and MED-VAC. TRANS-VAC provides transportation to activities and businesses in DeKalb County and has two bus routes (the green line and blue line) that runs a regular hourly route Monday through Friday and some limited evening hours for individuals with special needs. MED-VAC provides transportation to out-of-town medical appointments. The NIU </a:t>
            </a:r>
            <a:r>
              <a:rPr lang="en-GB" dirty="0" err="1" smtClean="0"/>
              <a:t>Huskie</a:t>
            </a:r>
            <a:r>
              <a:rPr lang="en-GB" dirty="0" smtClean="0"/>
              <a:t> Bus Line serves NIU and the surrounding DeKalb area.”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3272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smtClean="0"/>
              <a:t>How would you...</a:t>
            </a:r>
            <a:endParaRPr lang="en-GB" sz="2400" b="1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533400" y="39624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• Keep only the distance in </a:t>
            </a:r>
            <a:r>
              <a:rPr lang="en-GB" dirty="0" err="1" smtClean="0"/>
              <a:t>kilometers</a:t>
            </a:r>
            <a:r>
              <a:rPr lang="en-GB" dirty="0" smtClean="0"/>
              <a:t>, using back referencing?</a:t>
            </a:r>
            <a:endParaRPr lang="en-GB" dirty="0"/>
          </a:p>
        </p:txBody>
      </p:sp>
      <p:pic>
        <p:nvPicPr>
          <p:cNvPr id="21" name="Picture 20" descr="test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343400"/>
            <a:ext cx="7536581" cy="731520"/>
          </a:xfrm>
          <a:prstGeom prst="rect">
            <a:avLst/>
          </a:prstGeom>
        </p:spPr>
      </p:pic>
      <p:pic>
        <p:nvPicPr>
          <p:cNvPr id="14" name="Picture 13" descr="test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5562600"/>
            <a:ext cx="7543800" cy="5498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511706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• Keep only the distance in </a:t>
            </a:r>
            <a:r>
              <a:rPr lang="en-GB" dirty="0" err="1" smtClean="0"/>
              <a:t>kilometers</a:t>
            </a:r>
            <a:r>
              <a:rPr lang="en-GB" dirty="0" smtClean="0"/>
              <a:t>, without back referencing?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533400" y="36576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• Swap the distances in </a:t>
            </a:r>
            <a:r>
              <a:rPr lang="en-GB" dirty="0" err="1" smtClean="0"/>
              <a:t>kilometers</a:t>
            </a:r>
            <a:r>
              <a:rPr lang="en-GB" dirty="0" smtClean="0"/>
              <a:t> and miles, e.g. DeKalb is 48 km (30 miles) ...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21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About one liners…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2209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2971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22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About one liners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example.gif"/>
          <p:cNvPicPr>
            <a:picLocks noChangeAspect="1"/>
          </p:cNvPicPr>
          <p:nvPr/>
        </p:nvPicPr>
        <p:blipFill>
          <a:blip r:embed="rId3"/>
          <a:srcRect t="36861" b="57300"/>
          <a:stretch>
            <a:fillRect/>
          </a:stretch>
        </p:blipFill>
        <p:spPr>
          <a:xfrm>
            <a:off x="0" y="3079751"/>
            <a:ext cx="9144000" cy="4487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2458483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 smtClean="0"/>
              <a:t>A </a:t>
            </a:r>
            <a:r>
              <a:rPr lang="en-GB" sz="2100" b="1" dirty="0" smtClean="0">
                <a:solidFill>
                  <a:srgbClr val="FF0000"/>
                </a:solidFill>
              </a:rPr>
              <a:t>one-liner program </a:t>
            </a:r>
            <a:r>
              <a:rPr lang="en-GB" sz="2100" dirty="0" smtClean="0"/>
              <a:t>performs some function in only one line (=until you hit Enter)</a:t>
            </a:r>
            <a:endParaRPr lang="en-GB" sz="2100" dirty="0"/>
          </a:p>
        </p:txBody>
      </p:sp>
      <p:sp>
        <p:nvSpPr>
          <p:cNvPr id="15" name="TextBox 14"/>
          <p:cNvSpPr txBox="1"/>
          <p:nvPr/>
        </p:nvSpPr>
        <p:spPr>
          <a:xfrm>
            <a:off x="1905000" y="4214336"/>
            <a:ext cx="54102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extract=$(echo "$benchmark" | </a:t>
            </a:r>
            <a:r>
              <a:rPr lang="en-GB" dirty="0" err="1" smtClean="0">
                <a:solidFill>
                  <a:schemeClr val="bg1"/>
                </a:solidFill>
              </a:rPr>
              <a:t>sed</a:t>
            </a:r>
            <a:r>
              <a:rPr lang="en-GB" dirty="0" smtClean="0">
                <a:solidFill>
                  <a:schemeClr val="bg1"/>
                </a:solidFill>
              </a:rPr>
              <a:t> 's/&lt;\/\?[^&gt;]\+&gt;//g')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46598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These programs were mostly around in the late 70s and 80s.</a:t>
            </a:r>
            <a:endParaRPr lang="en-GB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8382000" y="2526268"/>
            <a:ext cx="457200" cy="304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458200" y="2526268"/>
            <a:ext cx="381000" cy="304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162800" y="1840468"/>
            <a:ext cx="15240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76800" y="1498937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 programmer who writes code like that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-76200" y="3666291"/>
            <a:ext cx="929640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dirty="0" smtClean="0"/>
              <a:t>main(</a:t>
            </a:r>
            <a:r>
              <a:rPr lang="en-GB" sz="1400" dirty="0" err="1" smtClean="0"/>
              <a:t>v,c</a:t>
            </a:r>
            <a:r>
              <a:rPr lang="en-GB" sz="1400" dirty="0" smtClean="0"/>
              <a:t>)char**c;{for(v[</a:t>
            </a:r>
            <a:r>
              <a:rPr lang="en-GB" sz="1400" dirty="0" err="1" smtClean="0"/>
              <a:t>c++</a:t>
            </a:r>
            <a:r>
              <a:rPr lang="en-GB" sz="1400" dirty="0" smtClean="0"/>
              <a:t>]="Hello, world!\n)";(!!c)[*c]&amp;&amp;(v--||--c&amp;&amp;</a:t>
            </a:r>
            <a:r>
              <a:rPr lang="en-GB" sz="1400" dirty="0" err="1" smtClean="0"/>
              <a:t>execlp</a:t>
            </a:r>
            <a:r>
              <a:rPr lang="en-GB" sz="1400" dirty="0" smtClean="0"/>
              <a:t>(*c,*</a:t>
            </a:r>
            <a:r>
              <a:rPr lang="en-GB" sz="1400" dirty="0" err="1" smtClean="0"/>
              <a:t>c,c</a:t>
            </a:r>
            <a:r>
              <a:rPr lang="en-GB" sz="1400" dirty="0" smtClean="0"/>
              <a:t>[!!c]+!!</a:t>
            </a:r>
            <a:r>
              <a:rPr lang="en-GB" sz="1400" dirty="0" err="1" smtClean="0"/>
              <a:t>c,!c</a:t>
            </a:r>
            <a:r>
              <a:rPr lang="en-GB" sz="1400" dirty="0" smtClean="0"/>
              <a:t>));**c=!c)write(!!*c,*c,!!**c);}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22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About one liners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2514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“Our model was that an invocation would be one or two lines long, typed in and used immediately. Defaults were chosen to match this style [...] </a:t>
            </a:r>
            <a:r>
              <a:rPr lang="en-GB" sz="2000" dirty="0" smtClean="0">
                <a:solidFill>
                  <a:srgbClr val="FF0000"/>
                </a:solidFill>
              </a:rPr>
              <a:t>We, being the authors, </a:t>
            </a:r>
            <a:r>
              <a:rPr lang="en-GB" sz="2000" i="1" dirty="0" smtClean="0">
                <a:solidFill>
                  <a:srgbClr val="FF0000"/>
                </a:solidFill>
              </a:rPr>
              <a:t>knew</a:t>
            </a:r>
            <a:r>
              <a:rPr lang="en-GB" sz="2000" dirty="0" smtClean="0">
                <a:solidFill>
                  <a:srgbClr val="FF0000"/>
                </a:solidFill>
              </a:rPr>
              <a:t> how the language was supposed to be used, and so we only wrote one-liners</a:t>
            </a:r>
            <a:r>
              <a:rPr lang="en-GB" sz="2000" dirty="0" smtClean="0"/>
              <a:t>.”</a:t>
            </a:r>
            <a:endParaRPr lang="en-GB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7315200" y="38100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AWK manual</a:t>
            </a:r>
            <a:endParaRPr lang="en-GB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_20Shot_202012-08-21_20at_202.29.32_20PM_original.png"/>
          <p:cNvPicPr>
            <a:picLocks noChangeAspect="1"/>
          </p:cNvPicPr>
          <p:nvPr/>
        </p:nvPicPr>
        <p:blipFill>
          <a:blip r:embed="rId2"/>
          <a:srcRect b="14246"/>
          <a:stretch>
            <a:fillRect/>
          </a:stretch>
        </p:blipFill>
        <p:spPr>
          <a:xfrm>
            <a:off x="5181600" y="609600"/>
            <a:ext cx="3962400" cy="47244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23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About one liners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obfuscation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407384"/>
            <a:ext cx="5791200" cy="38410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6934200" y="5181600"/>
            <a:ext cx="838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24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About one liners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934200" y="5181600"/>
            <a:ext cx="838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516142a25ca87ef91d6ee229b76d2ee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71600"/>
            <a:ext cx="6629400" cy="4692372"/>
          </a:xfrm>
          <a:prstGeom prst="rect">
            <a:avLst/>
          </a:prstGeom>
        </p:spPr>
      </p:pic>
      <p:sp>
        <p:nvSpPr>
          <p:cNvPr id="16" name="Rounded Rectangular Callout 15"/>
          <p:cNvSpPr/>
          <p:nvPr/>
        </p:nvSpPr>
        <p:spPr>
          <a:xfrm rot="900000">
            <a:off x="2646918" y="1912222"/>
            <a:ext cx="2057400" cy="1293334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 rot="894688">
            <a:off x="2635018" y="1988917"/>
            <a:ext cx="2020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And last night I finally figured out what that </a:t>
            </a:r>
            <a:r>
              <a:rPr lang="en-GB" dirty="0" err="1" smtClean="0"/>
              <a:t>sed</a:t>
            </a:r>
            <a:r>
              <a:rPr lang="en-GB" dirty="0" smtClean="0"/>
              <a:t> one-line does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25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About one liners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1371600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300" b="1" dirty="0" smtClean="0">
                <a:solidFill>
                  <a:srgbClr val="FF0000"/>
                </a:solidFill>
              </a:rPr>
              <a:t>Programs have to be readable </a:t>
            </a:r>
            <a:r>
              <a:rPr lang="en-GB" sz="2300" dirty="0" smtClean="0"/>
              <a:t>so they can be debugged, maintained, etc.</a:t>
            </a:r>
            <a:endParaRPr lang="en-GB" sz="2300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2819400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300" dirty="0" smtClean="0"/>
              <a:t>The goal is </a:t>
            </a:r>
            <a:r>
              <a:rPr lang="en-GB" sz="2300" b="1" i="1" dirty="0" smtClean="0">
                <a:solidFill>
                  <a:srgbClr val="FF0000"/>
                </a:solidFill>
              </a:rPr>
              <a:t>never</a:t>
            </a:r>
            <a:r>
              <a:rPr lang="en-GB" sz="2300" dirty="0" smtClean="0"/>
              <a:t> to write the shortest possible program. A program won’t even run faster if it’s written smaller, that bears no relation!</a:t>
            </a:r>
            <a:endParaRPr lang="en-GB" sz="2300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4572000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300" dirty="0" smtClean="0"/>
              <a:t>You </a:t>
            </a:r>
            <a:r>
              <a:rPr lang="en-GB" sz="2300" b="1" i="1" dirty="0" smtClean="0">
                <a:solidFill>
                  <a:srgbClr val="FF0000"/>
                </a:solidFill>
              </a:rPr>
              <a:t>can</a:t>
            </a:r>
            <a:r>
              <a:rPr lang="en-GB" sz="2300" dirty="0" smtClean="0"/>
              <a:t> use </a:t>
            </a:r>
            <a:r>
              <a:rPr lang="en-GB" sz="2300" dirty="0" err="1" smtClean="0"/>
              <a:t>sed</a:t>
            </a:r>
            <a:r>
              <a:rPr lang="en-GB" sz="2300" dirty="0" smtClean="0"/>
              <a:t> for admin tasks like filtering log files or adding a title to a bunch of files. But you do </a:t>
            </a:r>
            <a:r>
              <a:rPr lang="en-GB" sz="2300" b="1" i="1" dirty="0" smtClean="0">
                <a:solidFill>
                  <a:srgbClr val="FF0000"/>
                </a:solidFill>
              </a:rPr>
              <a:t>not</a:t>
            </a:r>
            <a:r>
              <a:rPr lang="en-GB" sz="2300" dirty="0" smtClean="0"/>
              <a:t> do data science with sed.</a:t>
            </a:r>
            <a:endParaRPr lang="en-GB" sz="2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26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About one liners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971800" y="4267200"/>
            <a:ext cx="5029200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Wikipedia-logo-v2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5400" y="3733800"/>
            <a:ext cx="2421285" cy="2209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05200" y="4318337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If you want to know more about re-formatting data, read </a:t>
            </a:r>
            <a:r>
              <a:rPr lang="en-GB" sz="2000" b="1" dirty="0" smtClean="0"/>
              <a:t>Data wrangling</a:t>
            </a:r>
            <a:r>
              <a:rPr lang="en-GB" sz="2000" dirty="0" smtClean="0"/>
              <a:t> on Wikipedia</a:t>
            </a:r>
            <a:endParaRPr lang="en-GB" sz="2000" dirty="0"/>
          </a:p>
        </p:txBody>
      </p:sp>
      <p:sp>
        <p:nvSpPr>
          <p:cNvPr id="17" name="Rectangle 16"/>
          <p:cNvSpPr/>
          <p:nvPr/>
        </p:nvSpPr>
        <p:spPr>
          <a:xfrm>
            <a:off x="2971800" y="1752600"/>
            <a:ext cx="5029200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 descr="Wikipedia-logo-v2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5400" y="1219200"/>
            <a:ext cx="2421285" cy="2209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05200" y="1803737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If you want to know more about one-liners, read </a:t>
            </a:r>
            <a:r>
              <a:rPr lang="en-GB" sz="2000" b="1" dirty="0" smtClean="0"/>
              <a:t>One-liner program</a:t>
            </a:r>
            <a:r>
              <a:rPr lang="en-GB" sz="2000" dirty="0" smtClean="0"/>
              <a:t> on Wikipedia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27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About one liners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wrangling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66800"/>
            <a:ext cx="6606540" cy="2834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 descr="Trifacta-DataWranglerInfographic-v41-1024x5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819400"/>
            <a:ext cx="6248400" cy="3173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 descr="510DBIjWguL._SX258_BO1,204,203,200_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066800"/>
            <a:ext cx="2133600" cy="2667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28</a:t>
            </a:r>
            <a:endParaRPr lang="fr-CA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0"/>
            <a:ext cx="7708900" cy="229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/>
          <a:srcRect t="41182"/>
          <a:stretch>
            <a:fillRect/>
          </a:stretch>
        </p:blipFill>
        <p:spPr bwMode="auto">
          <a:xfrm>
            <a:off x="71437" y="2590800"/>
            <a:ext cx="7243763" cy="97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>
            <a:stCxn id="14" idx="0"/>
          </p:cNvCxnSpPr>
          <p:nvPr/>
        </p:nvCxnSpPr>
        <p:spPr>
          <a:xfrm rot="16200000" flipV="1">
            <a:off x="3103960" y="2001441"/>
            <a:ext cx="794" cy="1177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2324100" y="2400300"/>
            <a:ext cx="381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057400" y="1676400"/>
            <a:ext cx="1066800" cy="609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304800" y="43434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FF0000"/>
                </a:solidFill>
              </a:rPr>
              <a:t>Modify commands do not edit the content of the line. The line is the smallest unit for modify</a:t>
            </a:r>
            <a:r>
              <a:rPr lang="en-GB" sz="2400" dirty="0" smtClean="0"/>
              <a:t>. You can insert lines, delete lines, change the whole line into something else...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</a:t>
            </a:r>
            <a:endParaRPr lang="fr-CA" dirty="0"/>
          </a:p>
        </p:txBody>
      </p:sp>
      <p:pic>
        <p:nvPicPr>
          <p:cNvPr id="8" name="Picture 7" descr="51DTiKeEVaL.jpg"/>
          <p:cNvPicPr>
            <a:picLocks noChangeAspect="1"/>
          </p:cNvPicPr>
          <p:nvPr/>
        </p:nvPicPr>
        <p:blipFill>
          <a:blip r:embed="rId3"/>
          <a:srcRect t="10095"/>
          <a:stretch>
            <a:fillRect/>
          </a:stretch>
        </p:blipFill>
        <p:spPr>
          <a:xfrm>
            <a:off x="4724400" y="457200"/>
            <a:ext cx="4343400" cy="55626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733800" y="2971800"/>
            <a:ext cx="1219200" cy="9906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62200" y="38978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Sed</a:t>
            </a:r>
            <a:r>
              <a:rPr lang="en-GB" dirty="0" smtClean="0"/>
              <a:t> goes here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457200"/>
            <a:ext cx="472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 smtClean="0"/>
              <a:t>Sed</a:t>
            </a:r>
            <a:r>
              <a:rPr lang="en-GB" sz="2800" dirty="0" smtClean="0"/>
              <a:t> was introduced in 1974. The syntax is ugly and random looking. Reading the code 1 month after you wrote it may prove challenging. Enjoy.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29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34625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Modify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nsert, </a:t>
            </a:r>
            <a:r>
              <a:rPr lang="fr-F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ppend, </a:t>
            </a:r>
            <a:r>
              <a:rPr lang="fr-F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hange, </a:t>
            </a:r>
            <a:r>
              <a:rPr lang="fr-FR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elete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2209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2971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30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Modify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insert, append, change,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delete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167640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FF0000"/>
                </a:solidFill>
              </a:rPr>
              <a:t>insert</a:t>
            </a:r>
            <a:r>
              <a:rPr lang="en-GB" dirty="0" smtClean="0"/>
              <a:t> will add lines </a:t>
            </a:r>
            <a:r>
              <a:rPr lang="en-GB" b="1" u="sng" dirty="0" smtClean="0"/>
              <a:t>before</a:t>
            </a:r>
            <a:r>
              <a:rPr lang="en-GB" dirty="0" smtClean="0"/>
              <a:t> the target either by pattern or by line number</a:t>
            </a:r>
            <a:endParaRPr lang="en-GB" dirty="0"/>
          </a:p>
        </p:txBody>
      </p:sp>
      <p:pic>
        <p:nvPicPr>
          <p:cNvPr id="13" name="Picture 12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990600"/>
            <a:ext cx="6225540" cy="5227320"/>
          </a:xfrm>
          <a:prstGeom prst="rect">
            <a:avLst/>
          </a:prstGeom>
        </p:spPr>
      </p:pic>
      <p:pic>
        <p:nvPicPr>
          <p:cNvPr id="14" name="Picture 13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460" y="990600"/>
            <a:ext cx="6225540" cy="5227320"/>
          </a:xfrm>
          <a:prstGeom prst="rect">
            <a:avLst/>
          </a:prstGeom>
        </p:spPr>
      </p:pic>
      <p:pic>
        <p:nvPicPr>
          <p:cNvPr id="15" name="Picture 14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460" y="990600"/>
            <a:ext cx="6225540" cy="5227320"/>
          </a:xfrm>
          <a:prstGeom prst="rect">
            <a:avLst/>
          </a:prstGeom>
        </p:spPr>
      </p:pic>
      <p:pic>
        <p:nvPicPr>
          <p:cNvPr id="16" name="Picture 15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8460" y="990600"/>
            <a:ext cx="6225540" cy="5227320"/>
          </a:xfrm>
          <a:prstGeom prst="rect">
            <a:avLst/>
          </a:prstGeom>
        </p:spPr>
      </p:pic>
      <p:pic>
        <p:nvPicPr>
          <p:cNvPr id="17" name="Picture 16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8460" y="990600"/>
            <a:ext cx="6225540" cy="5227320"/>
          </a:xfrm>
          <a:prstGeom prst="rect">
            <a:avLst/>
          </a:prstGeom>
        </p:spPr>
      </p:pic>
      <p:pic>
        <p:nvPicPr>
          <p:cNvPr id="18" name="Picture 17" descr="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8460" y="990600"/>
            <a:ext cx="6225540" cy="5227320"/>
          </a:xfrm>
          <a:prstGeom prst="rect">
            <a:avLst/>
          </a:prstGeom>
        </p:spPr>
      </p:pic>
      <p:pic>
        <p:nvPicPr>
          <p:cNvPr id="19" name="Picture 18" descr="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8460" y="990600"/>
            <a:ext cx="6225540" cy="5227320"/>
          </a:xfrm>
          <a:prstGeom prst="rect">
            <a:avLst/>
          </a:prstGeom>
        </p:spPr>
      </p:pic>
      <p:pic>
        <p:nvPicPr>
          <p:cNvPr id="20" name="Picture 19" descr="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8460" y="990600"/>
            <a:ext cx="6225540" cy="52273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335280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you want to add lines here and there, write a </a:t>
            </a:r>
            <a:r>
              <a:rPr lang="en-GB" dirty="0" err="1" smtClean="0">
                <a:solidFill>
                  <a:srgbClr val="FF0000"/>
                </a:solidFill>
              </a:rPr>
              <a:t>sed</a:t>
            </a:r>
            <a:r>
              <a:rPr lang="en-GB" dirty="0" smtClean="0">
                <a:solidFill>
                  <a:srgbClr val="FF0000"/>
                </a:solidFill>
              </a:rPr>
              <a:t> script </a:t>
            </a:r>
            <a:r>
              <a:rPr lang="en-GB" dirty="0" smtClean="0"/>
              <a:t>and give it via </a:t>
            </a:r>
            <a:r>
              <a:rPr lang="en-GB" b="1" dirty="0" err="1" smtClean="0"/>
              <a:t>sed</a:t>
            </a:r>
            <a:r>
              <a:rPr lang="en-GB" b="1" dirty="0" smtClean="0"/>
              <a:t> -f</a:t>
            </a:r>
            <a:endParaRPr lang="en-GB" b="1" dirty="0"/>
          </a:p>
        </p:txBody>
      </p:sp>
      <p:pic>
        <p:nvPicPr>
          <p:cNvPr id="22" name="Picture 21" descr="9.gif"/>
          <p:cNvPicPr>
            <a:picLocks noChangeAspect="1"/>
          </p:cNvPicPr>
          <p:nvPr/>
        </p:nvPicPr>
        <p:blipFill>
          <a:blip r:embed="rId11"/>
          <a:srcRect t="52478" r="55080" b="13994"/>
          <a:stretch>
            <a:fillRect/>
          </a:stretch>
        </p:blipFill>
        <p:spPr>
          <a:xfrm>
            <a:off x="6019800" y="4267200"/>
            <a:ext cx="2796540" cy="1752600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31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Modify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insert, append, change,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delete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surround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425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" y="197227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While insert creates lines before, </a:t>
            </a:r>
            <a:r>
              <a:rPr lang="en-GB" b="1" dirty="0" smtClean="0">
                <a:solidFill>
                  <a:srgbClr val="FF0000"/>
                </a:solidFill>
              </a:rPr>
              <a:t>append</a:t>
            </a:r>
            <a:r>
              <a:rPr lang="en-GB" dirty="0" smtClean="0"/>
              <a:t> creates lines </a:t>
            </a:r>
            <a:r>
              <a:rPr lang="en-GB" b="1" u="sng" dirty="0" smtClean="0"/>
              <a:t>after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-76200" y="395347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You can combine append and insert in scripts to isolate interesting data points.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32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Modify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insert, append, change,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delete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final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425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351020" y="336888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????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6" name="Picture 15" descr="Beginning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425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0" y="19812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FF0000"/>
                </a:solidFill>
              </a:rPr>
              <a:t>change</a:t>
            </a:r>
            <a:r>
              <a:rPr lang="en-GB" dirty="0" smtClean="0"/>
              <a:t> is used to replace a whole line by another one(s)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364867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For example you can use this to do error correction or filter while leaving a note.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33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Modify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insert, append, change,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delete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delete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" y="22098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FF0000"/>
                </a:solidFill>
              </a:rPr>
              <a:t>delete</a:t>
            </a:r>
            <a:r>
              <a:rPr lang="en-GB" dirty="0" smtClean="0"/>
              <a:t> is used to delete. What else did you think it’d do anyway ;-)?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34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Modify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insert, append, change,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delete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practicenote-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2776734" cy="28956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90800" y="1715869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In your current folder, there are only text files. Write a script that adds the line “Written by Joe” at the beginning of each file.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2895600"/>
            <a:ext cx="54864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#!/bin/bash</a:t>
            </a:r>
          </a:p>
          <a:p>
            <a:r>
              <a:rPr lang="en-GB" dirty="0" smtClean="0"/>
              <a:t>for file in * ; do</a:t>
            </a:r>
          </a:p>
          <a:p>
            <a:r>
              <a:rPr lang="en-GB" dirty="0" smtClean="0"/>
              <a:t>	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#inserts the line “Written by Joe” at top of file</a:t>
            </a:r>
          </a:p>
          <a:p>
            <a:r>
              <a:rPr lang="en-GB" dirty="0" smtClean="0"/>
              <a:t>	cat “$file” | </a:t>
            </a:r>
            <a:r>
              <a:rPr lang="en-GB" dirty="0" err="1" smtClean="0"/>
              <a:t>sed</a:t>
            </a:r>
            <a:r>
              <a:rPr lang="en-GB" dirty="0" smtClean="0"/>
              <a:t> ‘1 </a:t>
            </a:r>
            <a:r>
              <a:rPr lang="en-GB" dirty="0" err="1" smtClean="0"/>
              <a:t>i</a:t>
            </a:r>
            <a:r>
              <a:rPr lang="en-GB" dirty="0" smtClean="0"/>
              <a:t>\Written by Joe’</a:t>
            </a:r>
          </a:p>
          <a:p>
            <a:r>
              <a:rPr lang="en-GB" dirty="0" smtClean="0"/>
              <a:t>done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35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Modify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insert, append, change,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delete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practicenote-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2776734" cy="28956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52800" y="137160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Write a script that adds “(c) Dr Phil 2015” to all Bash scripts found in the current folder.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2895600"/>
            <a:ext cx="54864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#!/bin/bash</a:t>
            </a:r>
          </a:p>
          <a:p>
            <a:r>
              <a:rPr lang="en-GB" dirty="0" smtClean="0"/>
              <a:t>for file in *</a:t>
            </a:r>
            <a:r>
              <a:rPr lang="en-GB" dirty="0" smtClean="0">
                <a:solidFill>
                  <a:srgbClr val="FF0000"/>
                </a:solidFill>
              </a:rPr>
              <a:t>.sh </a:t>
            </a:r>
            <a:r>
              <a:rPr lang="en-GB" dirty="0" smtClean="0"/>
              <a:t>; do</a:t>
            </a:r>
          </a:p>
          <a:p>
            <a:r>
              <a:rPr lang="en-GB" dirty="0" smtClean="0"/>
              <a:t>	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#inserts the line “Written by Joe” at top of file</a:t>
            </a:r>
          </a:p>
          <a:p>
            <a:r>
              <a:rPr lang="en-GB" dirty="0" smtClean="0"/>
              <a:t>	cat “$file” | </a:t>
            </a:r>
            <a:r>
              <a:rPr lang="en-GB" dirty="0" err="1" smtClean="0"/>
              <a:t>sed</a:t>
            </a:r>
            <a:r>
              <a:rPr lang="en-GB" dirty="0" smtClean="0"/>
              <a:t> ‘</a:t>
            </a:r>
            <a:r>
              <a:rPr lang="en-GB" dirty="0" smtClean="0">
                <a:solidFill>
                  <a:srgbClr val="FF0000"/>
                </a:solidFill>
              </a:rPr>
              <a:t>2</a:t>
            </a:r>
            <a:r>
              <a:rPr lang="en-GB" dirty="0" smtClean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\</a:t>
            </a:r>
            <a:r>
              <a:rPr lang="en-GB" dirty="0" smtClean="0">
                <a:solidFill>
                  <a:srgbClr val="FF0000"/>
                </a:solidFill>
              </a:rPr>
              <a:t>#</a:t>
            </a:r>
            <a:r>
              <a:rPr lang="en-GB" dirty="0" smtClean="0"/>
              <a:t>(c) Dr Phil 2015’</a:t>
            </a:r>
          </a:p>
          <a:p>
            <a:r>
              <a:rPr lang="en-GB" dirty="0" smtClean="0"/>
              <a:t>done</a:t>
            </a:r>
            <a:endParaRPr lang="en-GB" dirty="0"/>
          </a:p>
        </p:txBody>
      </p:sp>
      <p:sp>
        <p:nvSpPr>
          <p:cNvPr id="15" name="Freeform 14"/>
          <p:cNvSpPr/>
          <p:nvPr/>
        </p:nvSpPr>
        <p:spPr>
          <a:xfrm>
            <a:off x="4409038" y="4255129"/>
            <a:ext cx="1240324" cy="766527"/>
          </a:xfrm>
          <a:custGeom>
            <a:avLst/>
            <a:gdLst>
              <a:gd name="connsiteX0" fmla="*/ 0 w 1240324"/>
              <a:gd name="connsiteY0" fmla="*/ 742384 h 766527"/>
              <a:gd name="connsiteX1" fmla="*/ 977774 w 1240324"/>
              <a:gd name="connsiteY1" fmla="*/ 642796 h 766527"/>
              <a:gd name="connsiteX2" fmla="*/ 1240324 w 1240324"/>
              <a:gd name="connsiteY2" fmla="*/ 0 h 76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0324" h="766527">
                <a:moveTo>
                  <a:pt x="0" y="742384"/>
                </a:moveTo>
                <a:cubicBezTo>
                  <a:pt x="385526" y="754455"/>
                  <a:pt x="771053" y="766527"/>
                  <a:pt x="977774" y="642796"/>
                </a:cubicBezTo>
                <a:cubicBezTo>
                  <a:pt x="1184495" y="519065"/>
                  <a:pt x="1212409" y="259532"/>
                  <a:pt x="1240324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/>
          <p:cNvCxnSpPr>
            <a:stCxn id="15" idx="2"/>
          </p:cNvCxnSpPr>
          <p:nvPr/>
        </p:nvCxnSpPr>
        <p:spPr>
          <a:xfrm flipH="1" flipV="1">
            <a:off x="5638800" y="4038600"/>
            <a:ext cx="10562" cy="2165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48006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Because the </a:t>
            </a:r>
            <a:r>
              <a:rPr lang="en-GB" dirty="0" err="1" smtClean="0"/>
              <a:t>Sheband</a:t>
            </a:r>
            <a:r>
              <a:rPr lang="en-GB" dirty="0" smtClean="0"/>
              <a:t> line should still be first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36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Modify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insert, append, change,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delete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practicenote-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2776734" cy="28956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19400" y="1371600"/>
            <a:ext cx="632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John scanned a bunch of books and made text files. The title of the book is the file’s name. John realizes that he forgot to write the title in the books. Write a script to fix that.</a:t>
            </a:r>
            <a:endParaRPr lang="en-GB" dirty="0"/>
          </a:p>
        </p:txBody>
      </p:sp>
      <p:pic>
        <p:nvPicPr>
          <p:cNvPr id="14" name="Picture 13" descr="keep-calm-and-do-it-yourself-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886" y="2362200"/>
            <a:ext cx="3265714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aming-smile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3505200"/>
            <a:ext cx="2743200" cy="27432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37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34625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From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single to multi-line patterns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2209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2971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modified_raised_eyebrow_smiley_by_prince_of_powerpoint.jpg"/>
          <p:cNvPicPr>
            <a:picLocks noChangeAspect="1"/>
          </p:cNvPicPr>
          <p:nvPr/>
        </p:nvPicPr>
        <p:blipFill>
          <a:blip r:embed="rId4">
            <a:lum contrast="40000"/>
          </a:blip>
          <a:stretch>
            <a:fillRect/>
          </a:stretch>
        </p:blipFill>
        <p:spPr>
          <a:xfrm>
            <a:off x="0" y="3124200"/>
            <a:ext cx="4200399" cy="3153355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3413156" y="4158559"/>
            <a:ext cx="1901228" cy="757473"/>
          </a:xfrm>
          <a:custGeom>
            <a:avLst/>
            <a:gdLst>
              <a:gd name="connsiteX0" fmla="*/ 0 w 1901228"/>
              <a:gd name="connsiteY0" fmla="*/ 757473 h 757473"/>
              <a:gd name="connsiteX1" fmla="*/ 362139 w 1901228"/>
              <a:gd name="connsiteY1" fmla="*/ 313853 h 757473"/>
              <a:gd name="connsiteX2" fmla="*/ 1086416 w 1901228"/>
              <a:gd name="connsiteY2" fmla="*/ 15089 h 757473"/>
              <a:gd name="connsiteX3" fmla="*/ 1901228 w 1901228"/>
              <a:gd name="connsiteY3" fmla="*/ 223318 h 75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1228" h="757473">
                <a:moveTo>
                  <a:pt x="0" y="757473"/>
                </a:moveTo>
                <a:cubicBezTo>
                  <a:pt x="90535" y="597528"/>
                  <a:pt x="181070" y="437584"/>
                  <a:pt x="362139" y="313853"/>
                </a:cubicBezTo>
                <a:cubicBezTo>
                  <a:pt x="543208" y="190122"/>
                  <a:pt x="829901" y="30178"/>
                  <a:pt x="1086416" y="15089"/>
                </a:cubicBezTo>
                <a:cubicBezTo>
                  <a:pt x="1342931" y="0"/>
                  <a:pt x="1622079" y="111659"/>
                  <a:pt x="1901228" y="223318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>
            <a:stCxn id="11" idx="3"/>
          </p:cNvCxnSpPr>
          <p:nvPr/>
        </p:nvCxnSpPr>
        <p:spPr>
          <a:xfrm>
            <a:off x="5314384" y="4381877"/>
            <a:ext cx="400616" cy="19012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ight Arrow 44"/>
          <p:cNvSpPr/>
          <p:nvPr/>
        </p:nvSpPr>
        <p:spPr>
          <a:xfrm rot="5400000">
            <a:off x="4914899" y="3848101"/>
            <a:ext cx="1143000" cy="762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38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From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single to multi-line patterns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810000" y="1524000"/>
            <a:ext cx="3124200" cy="2209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3886200" y="18288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886200" y="3503612"/>
            <a:ext cx="28956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0" y="10668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Input File</a:t>
            </a:r>
            <a:endParaRPr lang="en-GB" sz="2400" dirty="0"/>
          </a:p>
        </p:txBody>
      </p:sp>
      <p:sp>
        <p:nvSpPr>
          <p:cNvPr id="17" name="Freeform 16"/>
          <p:cNvSpPr/>
          <p:nvPr/>
        </p:nvSpPr>
        <p:spPr>
          <a:xfrm>
            <a:off x="7260879" y="1399515"/>
            <a:ext cx="389299" cy="416459"/>
          </a:xfrm>
          <a:custGeom>
            <a:avLst/>
            <a:gdLst>
              <a:gd name="connsiteX0" fmla="*/ 389299 w 389299"/>
              <a:gd name="connsiteY0" fmla="*/ 0 h 416459"/>
              <a:gd name="connsiteX1" fmla="*/ 298765 w 389299"/>
              <a:gd name="connsiteY1" fmla="*/ 344032 h 416459"/>
              <a:gd name="connsiteX2" fmla="*/ 0 w 389299"/>
              <a:gd name="connsiteY2" fmla="*/ 416459 h 41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299" h="416459">
                <a:moveTo>
                  <a:pt x="389299" y="0"/>
                </a:moveTo>
                <a:cubicBezTo>
                  <a:pt x="376473" y="137311"/>
                  <a:pt x="363648" y="274622"/>
                  <a:pt x="298765" y="344032"/>
                </a:cubicBezTo>
                <a:cubicBezTo>
                  <a:pt x="233882" y="413442"/>
                  <a:pt x="116941" y="414950"/>
                  <a:pt x="0" y="416459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 17"/>
          <p:cNvSpPr/>
          <p:nvPr/>
        </p:nvSpPr>
        <p:spPr>
          <a:xfrm>
            <a:off x="7288040" y="1408568"/>
            <a:ext cx="552262" cy="796705"/>
          </a:xfrm>
          <a:custGeom>
            <a:avLst/>
            <a:gdLst>
              <a:gd name="connsiteX0" fmla="*/ 362138 w 552262"/>
              <a:gd name="connsiteY0" fmla="*/ 0 h 796705"/>
              <a:gd name="connsiteX1" fmla="*/ 543208 w 552262"/>
              <a:gd name="connsiteY1" fmla="*/ 344032 h 796705"/>
              <a:gd name="connsiteX2" fmla="*/ 416459 w 552262"/>
              <a:gd name="connsiteY2" fmla="*/ 561315 h 796705"/>
              <a:gd name="connsiteX3" fmla="*/ 199176 w 552262"/>
              <a:gd name="connsiteY3" fmla="*/ 760491 h 796705"/>
              <a:gd name="connsiteX4" fmla="*/ 0 w 552262"/>
              <a:gd name="connsiteY4" fmla="*/ 778598 h 79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262" h="796705">
                <a:moveTo>
                  <a:pt x="362138" y="0"/>
                </a:moveTo>
                <a:cubicBezTo>
                  <a:pt x="448146" y="125240"/>
                  <a:pt x="534155" y="250480"/>
                  <a:pt x="543208" y="344032"/>
                </a:cubicBezTo>
                <a:cubicBezTo>
                  <a:pt x="552262" y="437585"/>
                  <a:pt x="473798" y="491905"/>
                  <a:pt x="416459" y="561315"/>
                </a:cubicBezTo>
                <a:cubicBezTo>
                  <a:pt x="359120" y="630725"/>
                  <a:pt x="268586" y="724277"/>
                  <a:pt x="199176" y="760491"/>
                </a:cubicBezTo>
                <a:cubicBezTo>
                  <a:pt x="129766" y="796705"/>
                  <a:pt x="64883" y="787651"/>
                  <a:pt x="0" y="77859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/>
          <p:cNvCxnSpPr>
            <a:stCxn id="17" idx="2"/>
          </p:cNvCxnSpPr>
          <p:nvPr/>
        </p:nvCxnSpPr>
        <p:spPr>
          <a:xfrm flipH="1">
            <a:off x="6934200" y="1815974"/>
            <a:ext cx="326679" cy="128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4"/>
          </p:cNvCxnSpPr>
          <p:nvPr/>
        </p:nvCxnSpPr>
        <p:spPr>
          <a:xfrm flipH="1" flipV="1">
            <a:off x="7010400" y="2133600"/>
            <a:ext cx="277640" cy="535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315200" y="10784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lines</a:t>
            </a:r>
            <a:endParaRPr lang="en-GB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5867400" y="18288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7800" y="21336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267200" y="25146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953000" y="28194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562600" y="31242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953000" y="1828800"/>
            <a:ext cx="3048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257800" y="2513012"/>
            <a:ext cx="3048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638800" y="2514600"/>
            <a:ext cx="3048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77000" y="2133600"/>
            <a:ext cx="3048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62400" y="3122612"/>
            <a:ext cx="3048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334000" y="18288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562600" y="18288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038600" y="2132012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419600" y="21336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648200" y="21336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876800" y="21336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72200" y="2513012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400800" y="25146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724400" y="2817812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495800" y="28194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800600" y="3122612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962400" y="5562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Temporary buffer (pattern space)</a:t>
            </a:r>
            <a:endParaRPr lang="en-GB" dirty="0"/>
          </a:p>
        </p:txBody>
      </p:sp>
      <p:sp>
        <p:nvSpPr>
          <p:cNvPr id="44" name="Rectangle 43"/>
          <p:cNvSpPr/>
          <p:nvPr/>
        </p:nvSpPr>
        <p:spPr>
          <a:xfrm>
            <a:off x="2057400" y="4800600"/>
            <a:ext cx="7010400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/>
          <p:cNvSpPr txBox="1"/>
          <p:nvPr/>
        </p:nvSpPr>
        <p:spPr>
          <a:xfrm>
            <a:off x="5181600" y="4267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sed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2209800" y="51816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191000" y="51816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276600" y="5181600"/>
            <a:ext cx="3048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657600" y="51816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886200" y="51816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086600" y="51816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305800" y="5181600"/>
            <a:ext cx="3048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867400" y="5180012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248400" y="51816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477000" y="51816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705600" y="51816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257800" y="5029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\n</a:t>
            </a:r>
            <a:endParaRPr lang="en-GB" dirty="0"/>
          </a:p>
        </p:txBody>
      </p:sp>
      <p:sp>
        <p:nvSpPr>
          <p:cNvPr id="75" name="TextBox 74"/>
          <p:cNvSpPr txBox="1"/>
          <p:nvPr/>
        </p:nvSpPr>
        <p:spPr>
          <a:xfrm>
            <a:off x="0" y="151507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 smtClean="0">
                <a:solidFill>
                  <a:srgbClr val="FF0000"/>
                </a:solidFill>
              </a:rPr>
              <a:t>sed</a:t>
            </a:r>
            <a:r>
              <a:rPr lang="en-GB" b="1" dirty="0" smtClean="0">
                <a:solidFill>
                  <a:srgbClr val="FF0000"/>
                </a:solidFill>
              </a:rPr>
              <a:t> processes the file line per line</a:t>
            </a:r>
            <a:r>
              <a:rPr lang="en-GB" dirty="0" smtClean="0"/>
              <a:t>. But you can read a new line of input and append it to the pattern space.</a:t>
            </a:r>
            <a:endParaRPr lang="en-GB" dirty="0"/>
          </a:p>
        </p:txBody>
      </p:sp>
      <p:sp>
        <p:nvSpPr>
          <p:cNvPr id="76" name="TextBox 75"/>
          <p:cNvSpPr txBox="1"/>
          <p:nvPr/>
        </p:nvSpPr>
        <p:spPr>
          <a:xfrm>
            <a:off x="0" y="267718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This is done using the </a:t>
            </a:r>
            <a:r>
              <a:rPr lang="en-GB" sz="2800" b="1" dirty="0" smtClean="0">
                <a:solidFill>
                  <a:srgbClr val="FF0000"/>
                </a:solidFill>
              </a:rPr>
              <a:t>N</a:t>
            </a:r>
            <a:r>
              <a:rPr lang="en-GB" dirty="0" smtClean="0"/>
              <a:t>ext command.</a:t>
            </a:r>
            <a:endParaRPr lang="en-GB" dirty="0"/>
          </a:p>
        </p:txBody>
      </p:sp>
      <p:sp>
        <p:nvSpPr>
          <p:cNvPr id="77" name="TextBox 76"/>
          <p:cNvSpPr txBox="1"/>
          <p:nvPr/>
        </p:nvSpPr>
        <p:spPr>
          <a:xfrm>
            <a:off x="0" y="3544669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It serves to handle patterns that spawn multiple lines.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6" grpId="0"/>
      <p:bldP spid="7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What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does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Sed do?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2209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2971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39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From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single to multi-line patterns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200" y="1715869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Consult Section 3.1 in the </a:t>
            </a:r>
            <a:r>
              <a:rPr lang="en-GB" dirty="0" smtClean="0">
                <a:solidFill>
                  <a:srgbClr val="FF0000"/>
                </a:solidFill>
              </a:rPr>
              <a:t>Owner and Operator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Guide</a:t>
            </a:r>
            <a:r>
              <a:rPr lang="en-GB" dirty="0" smtClean="0"/>
              <a:t> to know how to operate your kettle. 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105400" y="1715869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Consult Section 3.1 in the </a:t>
            </a:r>
            <a:r>
              <a:rPr lang="en-GB" dirty="0" smtClean="0">
                <a:solidFill>
                  <a:srgbClr val="FF0000"/>
                </a:solidFill>
              </a:rPr>
              <a:t>book</a:t>
            </a:r>
          </a:p>
          <a:p>
            <a:r>
              <a:rPr lang="en-GB" dirty="0" smtClean="0"/>
              <a:t>to know how to operate your kettle. </a:t>
            </a:r>
            <a:endParaRPr lang="en-GB" dirty="0"/>
          </a:p>
        </p:txBody>
      </p:sp>
      <p:sp>
        <p:nvSpPr>
          <p:cNvPr id="14" name="Right Arrow 13"/>
          <p:cNvSpPr/>
          <p:nvPr/>
        </p:nvSpPr>
        <p:spPr>
          <a:xfrm>
            <a:off x="4419600" y="1907738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1828800" y="3096399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/</a:t>
            </a:r>
            <a:r>
              <a:rPr lang="en-GB" dirty="0" smtClean="0">
                <a:solidFill>
                  <a:srgbClr val="00B050"/>
                </a:solidFill>
              </a:rPr>
              <a:t>Operator$</a:t>
            </a:r>
            <a:r>
              <a:rPr lang="en-GB" dirty="0" smtClean="0"/>
              <a:t>/{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2209800" y="3489067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209800" y="3821668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s/Owner and Operator\</a:t>
            </a:r>
            <a:r>
              <a:rPr lang="en-GB" dirty="0" err="1" smtClean="0"/>
              <a:t>nGuide</a:t>
            </a:r>
            <a:r>
              <a:rPr lang="en-GB" dirty="0" smtClean="0"/>
              <a:t>/book\</a:t>
            </a:r>
          </a:p>
          <a:p>
            <a:r>
              <a:rPr lang="en-GB" dirty="0" smtClean="0"/>
              <a:t>/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828800" y="44312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}</a:t>
            </a:r>
            <a:endParaRPr lang="en-GB" dirty="0"/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3962400" y="14478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67000" y="1078468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If this word ends the sentence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200" y="17280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Consult Section 3.1 in the </a:t>
            </a:r>
            <a:r>
              <a:rPr lang="en-GB" dirty="0" smtClean="0">
                <a:solidFill>
                  <a:srgbClr val="FF0000"/>
                </a:solidFill>
              </a:rPr>
              <a:t>Owner and Operator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200" y="199286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Guide</a:t>
            </a:r>
            <a:r>
              <a:rPr lang="en-GB" dirty="0" smtClean="0"/>
              <a:t> to know how to operate your kettle.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9600" y="52694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\n</a:t>
            </a:r>
            <a:endParaRPr lang="en-GB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438400" y="4114800"/>
            <a:ext cx="2667000" cy="1588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38400" y="5638800"/>
            <a:ext cx="2895600" cy="1588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38400" y="5334000"/>
            <a:ext cx="289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book</a:t>
            </a:r>
            <a:endParaRPr lang="en-GB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5181600" y="4114800"/>
            <a:ext cx="609600" cy="1588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581400" y="5638800"/>
            <a:ext cx="609600" cy="1588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638800" y="4114800"/>
            <a:ext cx="228600" cy="1588"/>
          </a:xfrm>
          <a:prstGeom prst="line">
            <a:avLst/>
          </a:prstGeom>
          <a:ln w="76200">
            <a:solidFill>
              <a:srgbClr val="FF3399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209800" y="4419600"/>
            <a:ext cx="228600" cy="1588"/>
          </a:xfrm>
          <a:prstGeom prst="line">
            <a:avLst/>
          </a:prstGeom>
          <a:ln w="76200">
            <a:solidFill>
              <a:srgbClr val="FF3399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>
            <a:off x="4038600" y="5334000"/>
            <a:ext cx="457200" cy="1588"/>
          </a:xfrm>
          <a:prstGeom prst="straightConnector1">
            <a:avLst/>
          </a:prstGeom>
          <a:ln>
            <a:solidFill>
              <a:srgbClr val="FF3399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733800" y="48122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line break</a:t>
            </a:r>
            <a:endParaRPr lang="en-GB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61462E-6 L -0.01666 0.520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" y="26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8.74393E-7 L 0.50417 0.482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" y="24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1" grpId="0"/>
      <p:bldP spid="22" grpId="0"/>
      <p:bldP spid="23" grpId="0"/>
      <p:bldP spid="24" grpId="1"/>
      <p:bldP spid="31" grpId="0" animBg="1"/>
      <p:bldP spid="4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40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From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single to multi-line patterns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12192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In practice </a:t>
            </a:r>
            <a:r>
              <a:rPr lang="en-GB" dirty="0" smtClean="0">
                <a:solidFill>
                  <a:srgbClr val="0070C0"/>
                </a:solidFill>
              </a:rPr>
              <a:t>you rarely know when your expression breaks over multiple lines</a:t>
            </a:r>
            <a:r>
              <a:rPr lang="en-GB" dirty="0" smtClean="0"/>
              <a:t>. For example if you’re replacing text in a scanned book, the expression may be in a single line or two...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514486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So it makes sense to prepare for a pattern that </a:t>
            </a:r>
            <a:r>
              <a:rPr lang="en-GB" b="1" i="1" dirty="0" smtClean="0"/>
              <a:t>may</a:t>
            </a:r>
            <a:r>
              <a:rPr lang="en-GB" dirty="0" smtClean="0"/>
              <a:t> be over two lines (=separated by \n) or not (=separated by space).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76200" y="251460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Then the ghosts walked into a bar with </a:t>
            </a:r>
            <a:r>
              <a:rPr lang="en-GB" dirty="0" smtClean="0">
                <a:solidFill>
                  <a:srgbClr val="FF0000"/>
                </a:solidFill>
              </a:rPr>
              <a:t>Scrooge and Marley </a:t>
            </a:r>
            <a:r>
              <a:rPr lang="en-GB" dirty="0" smtClean="0"/>
              <a:t>and they had a good time.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334000" y="25146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Then the ghosts walked into a bar with </a:t>
            </a:r>
            <a:r>
              <a:rPr lang="en-GB" dirty="0" smtClean="0">
                <a:solidFill>
                  <a:srgbClr val="FF0000"/>
                </a:solidFill>
              </a:rPr>
              <a:t>good fellows </a:t>
            </a:r>
            <a:r>
              <a:rPr lang="en-GB" dirty="0" smtClean="0"/>
              <a:t>and they had a good time.</a:t>
            </a:r>
            <a:endParaRPr lang="en-GB" dirty="0"/>
          </a:p>
        </p:txBody>
      </p:sp>
      <p:sp>
        <p:nvSpPr>
          <p:cNvPr id="16" name="Right Arrow 15"/>
          <p:cNvSpPr/>
          <p:nvPr/>
        </p:nvSpPr>
        <p:spPr>
          <a:xfrm>
            <a:off x="4648200" y="2703731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76200" y="3609201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Then the ghosts walked into a bar with </a:t>
            </a:r>
            <a:r>
              <a:rPr lang="en-GB" dirty="0" smtClean="0">
                <a:solidFill>
                  <a:srgbClr val="FF0000"/>
                </a:solidFill>
              </a:rPr>
              <a:t>Scrooge and Marley </a:t>
            </a:r>
            <a:r>
              <a:rPr lang="en-GB" dirty="0" smtClean="0"/>
              <a:t>and they had a good time.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5334000" y="3609201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Then the ghosts walked into a bar with </a:t>
            </a:r>
            <a:r>
              <a:rPr lang="en-GB" dirty="0" smtClean="0">
                <a:solidFill>
                  <a:srgbClr val="FF0000"/>
                </a:solidFill>
              </a:rPr>
              <a:t>good fellows </a:t>
            </a:r>
            <a:r>
              <a:rPr lang="en-GB" dirty="0" smtClean="0"/>
              <a:t>and they had a good time.</a:t>
            </a:r>
            <a:endParaRPr lang="en-GB" dirty="0"/>
          </a:p>
        </p:txBody>
      </p:sp>
      <p:sp>
        <p:nvSpPr>
          <p:cNvPr id="21" name="Right Arrow 20"/>
          <p:cNvSpPr/>
          <p:nvPr/>
        </p:nvSpPr>
        <p:spPr>
          <a:xfrm>
            <a:off x="4648200" y="3798332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 animBg="1"/>
      <p:bldP spid="19" grpId="0"/>
      <p:bldP spid="20" grpId="0"/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41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From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single to multi-line patterns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8200" y="514486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So it makes sense to prepare for a pattern that </a:t>
            </a:r>
            <a:r>
              <a:rPr lang="en-GB" b="1" i="1" dirty="0" smtClean="0"/>
              <a:t>may</a:t>
            </a:r>
            <a:r>
              <a:rPr lang="en-GB" dirty="0" smtClean="0"/>
              <a:t> be over two lines (=separated by \n) or not (=separated by space).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362200" y="1524000"/>
            <a:ext cx="44958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/Scrooge/{</a:t>
            </a:r>
          </a:p>
          <a:p>
            <a:r>
              <a:rPr lang="en-GB" dirty="0" smtClean="0"/>
              <a:t>N</a:t>
            </a:r>
          </a:p>
          <a:p>
            <a:r>
              <a:rPr lang="en-GB" dirty="0" smtClean="0"/>
              <a:t>s/Scrooge *\n*and *\n*Marley/good fellows/</a:t>
            </a:r>
          </a:p>
          <a:p>
            <a:r>
              <a:rPr lang="en-GB" dirty="0" smtClean="0"/>
              <a:t>\</a:t>
            </a:r>
          </a:p>
          <a:p>
            <a:r>
              <a:rPr lang="en-GB" dirty="0" smtClean="0"/>
              <a:t>}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52800" y="2362200"/>
            <a:ext cx="533400" cy="1588"/>
          </a:xfrm>
          <a:prstGeom prst="line">
            <a:avLst/>
          </a:prstGeom>
          <a:ln w="762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3124200" y="2743200"/>
            <a:ext cx="1447800" cy="685800"/>
          </a:xfrm>
          <a:prstGeom prst="line">
            <a:avLst/>
          </a:prstGeom>
          <a:ln w="762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95400" y="38100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Words may be separated by a space or by a newline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6248400" y="3429000"/>
            <a:ext cx="5334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600" dirty="0" smtClean="0"/>
              <a:t> *</a:t>
            </a:r>
            <a:endParaRPr lang="en-GB" sz="3600" dirty="0"/>
          </a:p>
        </p:txBody>
      </p:sp>
      <p:sp>
        <p:nvSpPr>
          <p:cNvPr id="20" name="TextBox 19"/>
          <p:cNvSpPr txBox="1"/>
          <p:nvPr/>
        </p:nvSpPr>
        <p:spPr>
          <a:xfrm>
            <a:off x="6248400" y="4114800"/>
            <a:ext cx="8382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600" dirty="0" smtClean="0"/>
              <a:t>\n*</a:t>
            </a:r>
            <a:endParaRPr lang="en-GB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42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From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single to multi-line patterns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1143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Not only can you replace content that spawns multiple lines, but you can also </a:t>
            </a:r>
            <a:r>
              <a:rPr lang="en-GB" dirty="0" smtClean="0">
                <a:solidFill>
                  <a:srgbClr val="FF0000"/>
                </a:solidFill>
              </a:rPr>
              <a:t>get rid of duplicate lines</a:t>
            </a:r>
            <a:r>
              <a:rPr lang="en-GB" dirty="0" smtClean="0"/>
              <a:t>. If one line matches your pattern and the next also does, then just output one.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22860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For example, let’s replace multiple empty lines by just one.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5029200" y="2286000"/>
            <a:ext cx="1143000" cy="381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4648200" y="2667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What’s the pattern?</a:t>
            </a:r>
            <a:endParaRPr lang="en-GB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3408630" y="34290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/^$/</a:t>
            </a:r>
            <a:endParaRPr lang="en-GB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018230" y="34290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{</a:t>
            </a:r>
            <a:endParaRPr lang="en-GB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3865830" y="3896380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N</a:t>
            </a:r>
            <a:endParaRPr lang="en-GB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3865830" y="434340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/^\n$/</a:t>
            </a:r>
            <a:r>
              <a:rPr lang="en-GB" sz="2800" dirty="0" smtClean="0">
                <a:solidFill>
                  <a:srgbClr val="FF0000"/>
                </a:solidFill>
              </a:rPr>
              <a:t>d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08630" y="481078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}</a:t>
            </a:r>
            <a:endParaRPr lang="en-GB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5562600" y="5486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delete</a:t>
            </a:r>
            <a:endParaRPr lang="en-GB" i="1" dirty="0"/>
          </a:p>
        </p:txBody>
      </p:sp>
      <p:sp>
        <p:nvSpPr>
          <p:cNvPr id="23" name="Freeform 22"/>
          <p:cNvSpPr/>
          <p:nvPr/>
        </p:nvSpPr>
        <p:spPr>
          <a:xfrm>
            <a:off x="4891889" y="5124261"/>
            <a:ext cx="746911" cy="561315"/>
          </a:xfrm>
          <a:custGeom>
            <a:avLst/>
            <a:gdLst>
              <a:gd name="connsiteX0" fmla="*/ 746911 w 746911"/>
              <a:gd name="connsiteY0" fmla="*/ 561315 h 561315"/>
              <a:gd name="connsiteX1" fmla="*/ 339505 w 746911"/>
              <a:gd name="connsiteY1" fmla="*/ 506994 h 561315"/>
              <a:gd name="connsiteX2" fmla="*/ 49794 w 746911"/>
              <a:gd name="connsiteY2" fmla="*/ 307818 h 561315"/>
              <a:gd name="connsiteX3" fmla="*/ 40741 w 746911"/>
              <a:gd name="connsiteY3" fmla="*/ 0 h 5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6911" h="561315">
                <a:moveTo>
                  <a:pt x="746911" y="561315"/>
                </a:moveTo>
                <a:cubicBezTo>
                  <a:pt x="601301" y="555279"/>
                  <a:pt x="455691" y="549244"/>
                  <a:pt x="339505" y="506994"/>
                </a:cubicBezTo>
                <a:cubicBezTo>
                  <a:pt x="223319" y="464745"/>
                  <a:pt x="99588" y="392317"/>
                  <a:pt x="49794" y="307818"/>
                </a:cubicBezTo>
                <a:cubicBezTo>
                  <a:pt x="0" y="223319"/>
                  <a:pt x="20370" y="111659"/>
                  <a:pt x="40741" y="0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/>
          <p:cNvCxnSpPr>
            <a:stCxn id="23" idx="3"/>
          </p:cNvCxnSpPr>
          <p:nvPr/>
        </p:nvCxnSpPr>
        <p:spPr>
          <a:xfrm flipV="1">
            <a:off x="4932630" y="4800600"/>
            <a:ext cx="76200" cy="3236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43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From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single to multi-line patterns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1066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What do you think this script does?</a:t>
            </a:r>
            <a:endParaRPr lang="en-GB" sz="2800" dirty="0"/>
          </a:p>
        </p:txBody>
      </p:sp>
      <p:pic>
        <p:nvPicPr>
          <p:cNvPr id="27" name="Picture 26" descr="FJf5ch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793" y="1676400"/>
            <a:ext cx="6349207" cy="454603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28600" y="1676400"/>
            <a:ext cx="6019800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dirty="0" smtClean="0"/>
              <a:t>s/@f1(\([^)]*\))/\\</a:t>
            </a:r>
            <a:r>
              <a:rPr lang="en-GB" sz="2800" dirty="0" err="1" smtClean="0"/>
              <a:t>fB</a:t>
            </a:r>
            <a:r>
              <a:rPr lang="en-GB" sz="2800" dirty="0" smtClean="0"/>
              <a:t>\1\\</a:t>
            </a:r>
            <a:r>
              <a:rPr lang="en-GB" sz="2800" dirty="0" err="1" smtClean="0"/>
              <a:t>fR</a:t>
            </a:r>
            <a:r>
              <a:rPr lang="en-GB" sz="2800" dirty="0" smtClean="0"/>
              <a:t>/g</a:t>
            </a:r>
          </a:p>
          <a:p>
            <a:r>
              <a:rPr lang="en-GB" sz="2800" dirty="0" smtClean="0"/>
              <a:t>/@f1(.*/{</a:t>
            </a:r>
          </a:p>
          <a:p>
            <a:r>
              <a:rPr lang="en-GB" sz="2800" dirty="0" smtClean="0"/>
              <a:t>	N</a:t>
            </a:r>
          </a:p>
          <a:p>
            <a:r>
              <a:rPr lang="en-GB" sz="2800" dirty="0" smtClean="0"/>
              <a:t>	s/@f1(\(.*\n[^)]*\))/\\</a:t>
            </a:r>
            <a:r>
              <a:rPr lang="en-GB" sz="2800" dirty="0" err="1" smtClean="0"/>
              <a:t>fB</a:t>
            </a:r>
            <a:r>
              <a:rPr lang="en-GB" sz="2800" dirty="0" smtClean="0"/>
              <a:t>\1\\</a:t>
            </a:r>
            <a:r>
              <a:rPr lang="en-GB" sz="2800" dirty="0" err="1" smtClean="0"/>
              <a:t>fR</a:t>
            </a:r>
            <a:r>
              <a:rPr lang="en-GB" sz="2800" dirty="0" smtClean="0"/>
              <a:t>/g</a:t>
            </a:r>
          </a:p>
          <a:p>
            <a:r>
              <a:rPr lang="en-GB" sz="2800" dirty="0" smtClean="0"/>
              <a:t>}</a:t>
            </a:r>
            <a:endParaRPr lang="en-GB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0" y="3940314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Just kidding. You may as well try to read this...</a:t>
            </a:r>
            <a:endParaRPr lang="en-GB" sz="2000" dirty="0"/>
          </a:p>
        </p:txBody>
      </p:sp>
      <p:pic>
        <p:nvPicPr>
          <p:cNvPr id="29" name="Picture 28" descr="smiley_lol.gif~original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72000"/>
            <a:ext cx="2209800" cy="17714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anzanita-aquarium-driftwood.jpg"/>
          <p:cNvPicPr>
            <a:picLocks noChangeAspect="1"/>
          </p:cNvPicPr>
          <p:nvPr/>
        </p:nvPicPr>
        <p:blipFill>
          <a:blip r:embed="rId2"/>
          <a:srcRect l="3600"/>
          <a:stretch>
            <a:fillRect/>
          </a:stretch>
        </p:blipFill>
        <p:spPr>
          <a:xfrm>
            <a:off x="0" y="1828800"/>
            <a:ext cx="6121400" cy="46863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44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1059359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4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ranching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a.k.a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conditionals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066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1828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45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Branching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So far you have only processed lines that contain a pattern.</a:t>
            </a:r>
            <a:endParaRPr lang="en-GB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33400" y="1976735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But sometimes you want to process lines that contain the pattern in one way, </a:t>
            </a:r>
            <a:r>
              <a:rPr lang="en-GB" sz="2400" b="1" i="1" dirty="0" smtClean="0"/>
              <a:t>and</a:t>
            </a:r>
            <a:r>
              <a:rPr lang="en-GB" sz="2400" dirty="0" smtClean="0"/>
              <a:t> lines that don’t have it in another way.</a:t>
            </a:r>
            <a:endParaRPr lang="en-GB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457200" y="3429000"/>
            <a:ext cx="3124200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Mary	CS-Sophomore</a:t>
            </a:r>
          </a:p>
          <a:p>
            <a:r>
              <a:rPr lang="en-GB" dirty="0" smtClean="0"/>
              <a:t>Phil	CS-Freshman</a:t>
            </a:r>
          </a:p>
          <a:p>
            <a:r>
              <a:rPr lang="en-GB" dirty="0" smtClean="0"/>
              <a:t>Lou	History-Freshman</a:t>
            </a:r>
          </a:p>
          <a:p>
            <a:r>
              <a:rPr lang="en-GB" dirty="0" smtClean="0"/>
              <a:t>Cindy	CS-</a:t>
            </a:r>
            <a:r>
              <a:rPr lang="en-GB" dirty="0" err="1" smtClean="0"/>
              <a:t>Freshwoman</a:t>
            </a:r>
            <a:endParaRPr lang="en-GB" dirty="0" smtClean="0"/>
          </a:p>
          <a:p>
            <a:r>
              <a:rPr lang="en-GB" dirty="0" smtClean="0"/>
              <a:t>Jean	Music-Junior</a:t>
            </a:r>
          </a:p>
          <a:p>
            <a:r>
              <a:rPr lang="en-GB" dirty="0" err="1" smtClean="0"/>
              <a:t>IndianaJ</a:t>
            </a:r>
            <a:r>
              <a:rPr lang="en-GB" dirty="0" smtClean="0"/>
              <a:t>	Archaeology-Junior</a:t>
            </a:r>
          </a:p>
          <a:p>
            <a:r>
              <a:rPr lang="en-GB" dirty="0" err="1" smtClean="0"/>
              <a:t>Barack</a:t>
            </a:r>
            <a:r>
              <a:rPr lang="en-GB" dirty="0" smtClean="0"/>
              <a:t>	Politics-Senior</a:t>
            </a:r>
            <a:endParaRPr lang="en-GB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3581400" y="4419600"/>
            <a:ext cx="762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 flipH="1" flipV="1">
            <a:off x="3658394" y="4418806"/>
            <a:ext cx="13716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343400" y="3733800"/>
            <a:ext cx="11430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43400" y="5105400"/>
            <a:ext cx="11430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86400" y="3191470"/>
            <a:ext cx="31242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Mary	CS-Sophomore</a:t>
            </a:r>
          </a:p>
          <a:p>
            <a:r>
              <a:rPr lang="en-GB" dirty="0" smtClean="0"/>
              <a:t>Phil	CS-Freshman</a:t>
            </a:r>
          </a:p>
          <a:p>
            <a:r>
              <a:rPr lang="en-GB" dirty="0" smtClean="0"/>
              <a:t>Cindy	CS-</a:t>
            </a:r>
            <a:r>
              <a:rPr lang="en-GB" dirty="0" err="1" smtClean="0"/>
              <a:t>Freshwoman</a:t>
            </a:r>
            <a:endParaRPr lang="en-GB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5486400" y="4590871"/>
            <a:ext cx="3124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Lou	History-Freshman</a:t>
            </a:r>
          </a:p>
          <a:p>
            <a:r>
              <a:rPr lang="en-GB" dirty="0" smtClean="0"/>
              <a:t>Jean	Music-Junior</a:t>
            </a:r>
          </a:p>
          <a:p>
            <a:r>
              <a:rPr lang="en-GB" dirty="0" err="1" smtClean="0"/>
              <a:t>IndianaJ</a:t>
            </a:r>
            <a:r>
              <a:rPr lang="en-GB" dirty="0" smtClean="0"/>
              <a:t>	Archaeology-Junior</a:t>
            </a:r>
          </a:p>
          <a:p>
            <a:r>
              <a:rPr lang="en-GB" dirty="0" err="1" smtClean="0"/>
              <a:t>Barack</a:t>
            </a:r>
            <a:r>
              <a:rPr lang="en-GB" dirty="0" smtClean="0"/>
              <a:t>	Politics-Senior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3429000" y="32882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Departmental list</a:t>
            </a:r>
            <a:endParaRPr lang="en-GB" i="1" dirty="0"/>
          </a:p>
        </p:txBody>
      </p:sp>
      <p:sp>
        <p:nvSpPr>
          <p:cNvPr id="41" name="TextBox 40"/>
          <p:cNvSpPr txBox="1"/>
          <p:nvPr/>
        </p:nvSpPr>
        <p:spPr>
          <a:xfrm>
            <a:off x="3429000" y="51816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Someone-else-problem list</a:t>
            </a:r>
            <a:endParaRPr lang="en-GB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animBg="1"/>
      <p:bldP spid="38" grpId="0" animBg="1"/>
      <p:bldP spid="39" grpId="0" animBg="1"/>
      <p:bldP spid="40" grpId="0"/>
      <p:bldP spid="4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46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Branching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28800" y="990600"/>
            <a:ext cx="3276600" cy="33239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 smtClean="0"/>
              <a:t>/CS-/b </a:t>
            </a:r>
            <a:r>
              <a:rPr lang="en-GB" sz="2800" dirty="0" smtClean="0">
                <a:solidFill>
                  <a:srgbClr val="00B050"/>
                </a:solidFill>
              </a:rPr>
              <a:t>department</a:t>
            </a:r>
          </a:p>
          <a:p>
            <a:pPr>
              <a:lnSpc>
                <a:spcPct val="150000"/>
              </a:lnSpc>
            </a:pPr>
            <a:r>
              <a:rPr lang="en-GB" sz="2800" dirty="0" smtClean="0"/>
              <a:t>w others.txt</a:t>
            </a:r>
          </a:p>
          <a:p>
            <a:pPr>
              <a:lnSpc>
                <a:spcPct val="150000"/>
              </a:lnSpc>
            </a:pPr>
            <a:r>
              <a:rPr lang="en-GB" sz="2800" dirty="0" smtClean="0"/>
              <a:t>b</a:t>
            </a:r>
          </a:p>
          <a:p>
            <a:pPr>
              <a:lnSpc>
                <a:spcPct val="150000"/>
              </a:lnSpc>
            </a:pPr>
            <a:r>
              <a:rPr lang="en-GB" sz="2800" dirty="0" smtClean="0">
                <a:solidFill>
                  <a:srgbClr val="00B050"/>
                </a:solidFill>
              </a:rPr>
              <a:t>:department</a:t>
            </a:r>
          </a:p>
          <a:p>
            <a:pPr>
              <a:lnSpc>
                <a:spcPct val="150000"/>
              </a:lnSpc>
            </a:pPr>
            <a:r>
              <a:rPr lang="en-GB" sz="2800" dirty="0" smtClean="0"/>
              <a:t>w departmentList.txt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029200" y="1030069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If you see the pattern “CS-” then branch to the part of the script labelled :department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029200" y="184046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Write line to the file others.txt</a:t>
            </a:r>
            <a:endParaRPr lang="en-GB" dirty="0"/>
          </a:p>
        </p:txBody>
      </p:sp>
      <p:sp>
        <p:nvSpPr>
          <p:cNvPr id="16" name="Left Brace 15"/>
          <p:cNvSpPr/>
          <p:nvPr/>
        </p:nvSpPr>
        <p:spPr>
          <a:xfrm>
            <a:off x="1295400" y="3124200"/>
            <a:ext cx="457200" cy="1143000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eft Brace 16"/>
          <p:cNvSpPr/>
          <p:nvPr/>
        </p:nvSpPr>
        <p:spPr>
          <a:xfrm>
            <a:off x="1295400" y="1752600"/>
            <a:ext cx="457200" cy="1219200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76200" y="2020669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7030A0"/>
                </a:solidFill>
              </a:rPr>
              <a:t>handles non-CS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76200" y="35052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B050"/>
                </a:solidFill>
              </a:rPr>
              <a:t>handles CS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29200" y="245006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Branch. If not target, then end of script.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5105400" y="382166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Write line to the department’s list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304800" y="4572000"/>
            <a:ext cx="312420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Mary	CS-Sophomore</a:t>
            </a:r>
          </a:p>
          <a:p>
            <a:r>
              <a:rPr lang="en-GB" dirty="0" smtClean="0"/>
              <a:t>Lou	History-Freshman</a:t>
            </a:r>
          </a:p>
          <a:p>
            <a:r>
              <a:rPr lang="en-GB" dirty="0" smtClean="0"/>
              <a:t>Cindy	CS-</a:t>
            </a:r>
            <a:r>
              <a:rPr lang="en-GB" dirty="0" err="1" smtClean="0"/>
              <a:t>Freshwoman</a:t>
            </a:r>
            <a:endParaRPr lang="en-GB" dirty="0" smtClean="0"/>
          </a:p>
          <a:p>
            <a:r>
              <a:rPr lang="en-GB" dirty="0" smtClean="0"/>
              <a:t>Phil	CS-Freshman</a:t>
            </a:r>
          </a:p>
          <a:p>
            <a:r>
              <a:rPr lang="en-GB" dirty="0" smtClean="0"/>
              <a:t>Jean	Music-Junior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10800000">
            <a:off x="2743200" y="4724400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0800000">
            <a:off x="4648200" y="1371600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24400" y="4572000"/>
            <a:ext cx="31242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Mary	CS-Sophomore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10800000">
            <a:off x="4648200" y="1371601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724400" y="5117068"/>
            <a:ext cx="31242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Lou	History-Freshman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20749E-6 L -3.33333E-6 0.27759 " pathEditMode="relative" ptsTypes="AA">
                                      <p:cBhvr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27758 L -3.33333E-6 0.38862 " pathEditMode="relative" ptsTypes="AA">
                                      <p:cBhvr>
                                        <p:cTn id="4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-8.25815E-7 L -6.66667E-6 0.04441 " pathEditMode="relative" ptsTypes="AA">
                                      <p:cBhvr>
                                        <p:cTn id="5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20749E-6 L -3.33333E-6 0.08883 " pathEditMode="relative" ptsTypes="AA">
                                      <p:cBhvr>
                                        <p:cTn id="6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8883 L 3.33333E-6 0.18876 " pathEditMode="relative" ptsTypes="AA">
                                      <p:cBhvr>
                                        <p:cTn id="7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18876 C -0.00104 0.25607 -0.00209 0.32362 -0.00209 0.3826 C -0.00209 0.44159 -0.01806 0.49479 3.33333E-6 0.54221 C 0.01805 0.58963 0.05573 0.65163 0.1059 0.66759 C 0.15607 0.68355 0.24496 0.66296 0.30104 0.63844 C 0.35711 0.61392 0.42014 0.56673 0.44253 0.51978 C 0.46493 0.47282 0.45937 0.4247 0.43559 0.35623 C 0.4118 0.28776 0.35052 0.1411 0.3 0.10941 C 0.24948 0.07772 0.17048 0.12792 0.13264 0.16632 C 0.09479 0.20472 0.07847 0.28452 0.07326 0.3405 C 0.06805 0.39648 0.07639 0.46333 0.10104 0.50266 C 0.12569 0.54198 0.18125 0.57367 0.2217 0.57645 C 0.26215 0.57922 0.31406 0.54337 0.34357 0.51978 C 0.37309 0.49618 0.39253 0.4712 0.39896 0.43534 C 0.40538 0.39949 0.3967 0.34004 0.38211 0.30488 C 0.36753 0.26972 0.34114 0.2408 0.3118 0.22438 C 0.28246 0.20795 0.23715 0.19546 0.2059 0.20587 C 0.17465 0.21628 0.12986 0.25376 0.12378 0.28753 C 0.11771 0.3213 0.14896 0.38977 0.16927 0.40897 C 0.18958 0.42817 0.22465 0.43719 0.24548 0.4025 C 0.26632 0.3678 0.29271 0.27365 0.29409 0.20055 C 0.29548 0.12746 0.2243 0.04996 0.25347 -0.03563 C 0.28264 -0.12121 0.37586 -0.21698 0.46927 -0.31252 " pathEditMode="relative" ptsTypes="aaaaaaaaaaaaaaaaaaaaaaA">
                                      <p:cBhvr>
                                        <p:cTn id="76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  <p:bldP spid="17" grpId="0" animBg="1"/>
      <p:bldP spid="18" grpId="0"/>
      <p:bldP spid="19" grpId="0"/>
      <p:bldP spid="20" grpId="0"/>
      <p:bldP spid="21" grpId="0"/>
      <p:bldP spid="22" grpId="0" animBg="1"/>
      <p:bldP spid="27" grpId="0" animBg="1"/>
      <p:bldP spid="3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hats_all_folks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4" y="0"/>
            <a:ext cx="909549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kwg4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21" y="-6858000"/>
            <a:ext cx="3464879" cy="68580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5334000" y="2895600"/>
            <a:ext cx="2057400" cy="1019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ccessories-text-editor-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600200"/>
            <a:ext cx="3810000" cy="38100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762000" y="2895600"/>
            <a:ext cx="2057400" cy="1019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XuSo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7200" y="6400800"/>
            <a:ext cx="3935726" cy="62484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5</a:t>
            </a:r>
            <a:endParaRPr lang="fr-CA" dirty="0"/>
          </a:p>
        </p:txBody>
      </p:sp>
      <p:sp>
        <p:nvSpPr>
          <p:cNvPr id="16" name="TextBox 15"/>
          <p:cNvSpPr txBox="1"/>
          <p:nvPr/>
        </p:nvSpPr>
        <p:spPr>
          <a:xfrm>
            <a:off x="2362200" y="1143000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Takes and edits text</a:t>
            </a:r>
            <a:endParaRPr lang="en-GB" sz="3200" dirty="0"/>
          </a:p>
        </p:txBody>
      </p:sp>
      <p:sp>
        <p:nvSpPr>
          <p:cNvPr id="17" name="Freeform 16"/>
          <p:cNvSpPr/>
          <p:nvPr/>
        </p:nvSpPr>
        <p:spPr>
          <a:xfrm>
            <a:off x="4255129" y="869133"/>
            <a:ext cx="304800" cy="407406"/>
          </a:xfrm>
          <a:custGeom>
            <a:avLst/>
            <a:gdLst>
              <a:gd name="connsiteX0" fmla="*/ 199176 w 304800"/>
              <a:gd name="connsiteY0" fmla="*/ 407406 h 407406"/>
              <a:gd name="connsiteX1" fmla="*/ 271604 w 304800"/>
              <a:gd name="connsiteY1" fmla="*/ 262550 h 407406"/>
              <a:gd name="connsiteX2" fmla="*/ 0 w 304800"/>
              <a:gd name="connsiteY2" fmla="*/ 0 h 40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407406">
                <a:moveTo>
                  <a:pt x="199176" y="407406"/>
                </a:moveTo>
                <a:cubicBezTo>
                  <a:pt x="251988" y="368928"/>
                  <a:pt x="304800" y="330451"/>
                  <a:pt x="271604" y="262550"/>
                </a:cubicBezTo>
                <a:cubicBezTo>
                  <a:pt x="238408" y="194649"/>
                  <a:pt x="119204" y="97324"/>
                  <a:pt x="0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 17"/>
          <p:cNvSpPr/>
          <p:nvPr/>
        </p:nvSpPr>
        <p:spPr>
          <a:xfrm>
            <a:off x="4712329" y="1050202"/>
            <a:ext cx="164471" cy="190123"/>
          </a:xfrm>
          <a:custGeom>
            <a:avLst/>
            <a:gdLst>
              <a:gd name="connsiteX0" fmla="*/ 46776 w 164471"/>
              <a:gd name="connsiteY0" fmla="*/ 190123 h 190123"/>
              <a:gd name="connsiteX1" fmla="*/ 19616 w 164471"/>
              <a:gd name="connsiteY1" fmla="*/ 135802 h 190123"/>
              <a:gd name="connsiteX2" fmla="*/ 164471 w 164471"/>
              <a:gd name="connsiteY2" fmla="*/ 0 h 19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471" h="190123">
                <a:moveTo>
                  <a:pt x="46776" y="190123"/>
                </a:moveTo>
                <a:cubicBezTo>
                  <a:pt x="23388" y="178806"/>
                  <a:pt x="0" y="167489"/>
                  <a:pt x="19616" y="135802"/>
                </a:cubicBezTo>
                <a:cubicBezTo>
                  <a:pt x="39232" y="104115"/>
                  <a:pt x="101851" y="52057"/>
                  <a:pt x="164471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/>
          <p:cNvCxnSpPr/>
          <p:nvPr/>
        </p:nvCxnSpPr>
        <p:spPr>
          <a:xfrm rot="5400000" flipH="1" flipV="1">
            <a:off x="4342606" y="913606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2"/>
          </p:cNvCxnSpPr>
          <p:nvPr/>
        </p:nvCxnSpPr>
        <p:spPr>
          <a:xfrm flipV="1">
            <a:off x="4876800" y="990600"/>
            <a:ext cx="76200" cy="596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2"/>
          </p:cNvCxnSpPr>
          <p:nvPr/>
        </p:nvCxnSpPr>
        <p:spPr>
          <a:xfrm flipH="1" flipV="1">
            <a:off x="4114800" y="762000"/>
            <a:ext cx="140329" cy="1071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14800" y="304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substitute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6974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delete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3429000" y="5450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insert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0" y="4953000"/>
            <a:ext cx="586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800" dirty="0" smtClean="0"/>
              <a:t> Automatically edit files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Doing the same edit on multiple files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Write conversion programs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E-6 -4.58709E-6 L 0.00834 -1.89868 " pathEditMode="relative" ptsTypes="AA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01874E-6 L -0.00209 0.9771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4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6</a:t>
            </a:r>
            <a:endParaRPr lang="fr-CA" dirty="0"/>
          </a:p>
        </p:txBody>
      </p:sp>
      <p:sp>
        <p:nvSpPr>
          <p:cNvPr id="32" name="Rectangle 31"/>
          <p:cNvSpPr/>
          <p:nvPr/>
        </p:nvSpPr>
        <p:spPr>
          <a:xfrm>
            <a:off x="152400" y="685800"/>
            <a:ext cx="3124200" cy="2209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Connector 33"/>
          <p:cNvCxnSpPr/>
          <p:nvPr/>
        </p:nvCxnSpPr>
        <p:spPr>
          <a:xfrm>
            <a:off x="228600" y="9906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28600" y="2665412"/>
            <a:ext cx="28956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52400" y="2286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Input File</a:t>
            </a:r>
            <a:endParaRPr lang="en-GB" sz="2400" dirty="0"/>
          </a:p>
        </p:txBody>
      </p:sp>
      <p:sp>
        <p:nvSpPr>
          <p:cNvPr id="44" name="Freeform 43"/>
          <p:cNvSpPr/>
          <p:nvPr/>
        </p:nvSpPr>
        <p:spPr>
          <a:xfrm>
            <a:off x="3603279" y="561315"/>
            <a:ext cx="389299" cy="416459"/>
          </a:xfrm>
          <a:custGeom>
            <a:avLst/>
            <a:gdLst>
              <a:gd name="connsiteX0" fmla="*/ 389299 w 389299"/>
              <a:gd name="connsiteY0" fmla="*/ 0 h 416459"/>
              <a:gd name="connsiteX1" fmla="*/ 298765 w 389299"/>
              <a:gd name="connsiteY1" fmla="*/ 344032 h 416459"/>
              <a:gd name="connsiteX2" fmla="*/ 0 w 389299"/>
              <a:gd name="connsiteY2" fmla="*/ 416459 h 41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299" h="416459">
                <a:moveTo>
                  <a:pt x="389299" y="0"/>
                </a:moveTo>
                <a:cubicBezTo>
                  <a:pt x="376473" y="137311"/>
                  <a:pt x="363648" y="274622"/>
                  <a:pt x="298765" y="344032"/>
                </a:cubicBezTo>
                <a:cubicBezTo>
                  <a:pt x="233882" y="413442"/>
                  <a:pt x="116941" y="414950"/>
                  <a:pt x="0" y="416459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reeform 44"/>
          <p:cNvSpPr/>
          <p:nvPr/>
        </p:nvSpPr>
        <p:spPr>
          <a:xfrm>
            <a:off x="3630440" y="570368"/>
            <a:ext cx="552262" cy="796705"/>
          </a:xfrm>
          <a:custGeom>
            <a:avLst/>
            <a:gdLst>
              <a:gd name="connsiteX0" fmla="*/ 362138 w 552262"/>
              <a:gd name="connsiteY0" fmla="*/ 0 h 796705"/>
              <a:gd name="connsiteX1" fmla="*/ 543208 w 552262"/>
              <a:gd name="connsiteY1" fmla="*/ 344032 h 796705"/>
              <a:gd name="connsiteX2" fmla="*/ 416459 w 552262"/>
              <a:gd name="connsiteY2" fmla="*/ 561315 h 796705"/>
              <a:gd name="connsiteX3" fmla="*/ 199176 w 552262"/>
              <a:gd name="connsiteY3" fmla="*/ 760491 h 796705"/>
              <a:gd name="connsiteX4" fmla="*/ 0 w 552262"/>
              <a:gd name="connsiteY4" fmla="*/ 778598 h 79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262" h="796705">
                <a:moveTo>
                  <a:pt x="362138" y="0"/>
                </a:moveTo>
                <a:cubicBezTo>
                  <a:pt x="448146" y="125240"/>
                  <a:pt x="534155" y="250480"/>
                  <a:pt x="543208" y="344032"/>
                </a:cubicBezTo>
                <a:cubicBezTo>
                  <a:pt x="552262" y="437585"/>
                  <a:pt x="473798" y="491905"/>
                  <a:pt x="416459" y="561315"/>
                </a:cubicBezTo>
                <a:cubicBezTo>
                  <a:pt x="359120" y="630725"/>
                  <a:pt x="268586" y="724277"/>
                  <a:pt x="199176" y="760491"/>
                </a:cubicBezTo>
                <a:cubicBezTo>
                  <a:pt x="129766" y="796705"/>
                  <a:pt x="64883" y="787651"/>
                  <a:pt x="0" y="77859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Arrow Connector 46"/>
          <p:cNvCxnSpPr>
            <a:stCxn id="44" idx="2"/>
          </p:cNvCxnSpPr>
          <p:nvPr/>
        </p:nvCxnSpPr>
        <p:spPr>
          <a:xfrm flipH="1">
            <a:off x="3276600" y="977774"/>
            <a:ext cx="326679" cy="128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5" idx="4"/>
          </p:cNvCxnSpPr>
          <p:nvPr/>
        </p:nvCxnSpPr>
        <p:spPr>
          <a:xfrm flipH="1" flipV="1">
            <a:off x="3352800" y="1295400"/>
            <a:ext cx="277640" cy="535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657600" y="2402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lines</a:t>
            </a:r>
            <a:endParaRPr lang="en-GB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2209800" y="9906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600200" y="12954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09600" y="16764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295400" y="19812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905000" y="22860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295400" y="990600"/>
            <a:ext cx="3048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600200" y="1674812"/>
            <a:ext cx="3048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981200" y="1676400"/>
            <a:ext cx="3048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819400" y="1295400"/>
            <a:ext cx="3048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04800" y="2284412"/>
            <a:ext cx="3048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676400" y="9906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905000" y="9906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81000" y="1293812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62000" y="12954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90600" y="12954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219200" y="12954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2514600" y="1674812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743200" y="16764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066800" y="1979612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38200" y="19812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143000" y="2284412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724400" y="1524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Temporary buffer (pattern space)</a:t>
            </a:r>
            <a:endParaRPr lang="en-GB" dirty="0"/>
          </a:p>
        </p:txBody>
      </p:sp>
      <p:sp>
        <p:nvSpPr>
          <p:cNvPr id="81" name="Rectangle 80"/>
          <p:cNvSpPr/>
          <p:nvPr/>
        </p:nvSpPr>
        <p:spPr>
          <a:xfrm>
            <a:off x="4572000" y="1905000"/>
            <a:ext cx="3733800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ight Arrow 81"/>
          <p:cNvSpPr/>
          <p:nvPr/>
        </p:nvSpPr>
        <p:spPr>
          <a:xfrm>
            <a:off x="3352800" y="1981200"/>
            <a:ext cx="1143000" cy="5661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/>
          <p:cNvSpPr txBox="1"/>
          <p:nvPr/>
        </p:nvSpPr>
        <p:spPr>
          <a:xfrm>
            <a:off x="3581400" y="20690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sed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5029200" y="22098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7010400" y="22098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096000" y="2209800"/>
            <a:ext cx="3048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477000" y="22098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705600" y="22098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4572000" y="2667000"/>
            <a:ext cx="3733800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xtBox 89"/>
          <p:cNvSpPr txBox="1"/>
          <p:nvPr/>
        </p:nvSpPr>
        <p:spPr>
          <a:xfrm>
            <a:off x="4724400" y="344066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Hold space </a:t>
            </a:r>
            <a:endParaRPr lang="en-GB" dirty="0"/>
          </a:p>
        </p:txBody>
      </p:sp>
      <p:sp>
        <p:nvSpPr>
          <p:cNvPr id="91" name="TextBox 90"/>
          <p:cNvSpPr txBox="1"/>
          <p:nvPr/>
        </p:nvSpPr>
        <p:spPr>
          <a:xfrm>
            <a:off x="4572000" y="2286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</a:t>
            </a:r>
            <a:r>
              <a:rPr lang="en-GB" dirty="0" err="1" smtClean="0"/>
              <a:t>i</a:t>
            </a:r>
            <a:r>
              <a:rPr lang="en-GB" dirty="0" smtClean="0"/>
              <a:t>) Copies input line</a:t>
            </a:r>
            <a:endParaRPr lang="en-GB" dirty="0"/>
          </a:p>
        </p:txBody>
      </p:sp>
      <p:cxnSp>
        <p:nvCxnSpPr>
          <p:cNvPr id="92" name="Straight Connector 91"/>
          <p:cNvCxnSpPr/>
          <p:nvPr/>
        </p:nvCxnSpPr>
        <p:spPr>
          <a:xfrm>
            <a:off x="5867400" y="28194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495800" y="28194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May store all or part of the pattern space for later use</a:t>
            </a:r>
            <a:endParaRPr lang="en-GB" dirty="0"/>
          </a:p>
        </p:txBody>
      </p:sp>
      <p:sp>
        <p:nvSpPr>
          <p:cNvPr id="94" name="TextBox 93"/>
          <p:cNvSpPr txBox="1"/>
          <p:nvPr/>
        </p:nvSpPr>
        <p:spPr>
          <a:xfrm>
            <a:off x="6781800" y="2286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(ii) edits</a:t>
            </a:r>
            <a:endParaRPr lang="en-GB" dirty="0"/>
          </a:p>
        </p:txBody>
      </p:sp>
      <p:sp>
        <p:nvSpPr>
          <p:cNvPr id="95" name="Bent-Up Arrow 94"/>
          <p:cNvSpPr/>
          <p:nvPr/>
        </p:nvSpPr>
        <p:spPr>
          <a:xfrm rot="10800000" flipH="1">
            <a:off x="8305800" y="2133600"/>
            <a:ext cx="685800" cy="2362200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TextBox 95"/>
          <p:cNvSpPr txBox="1"/>
          <p:nvPr/>
        </p:nvSpPr>
        <p:spPr>
          <a:xfrm>
            <a:off x="7848600" y="3886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outputs</a:t>
            </a:r>
            <a:endParaRPr lang="en-GB" dirty="0"/>
          </a:p>
        </p:txBody>
      </p:sp>
      <p:cxnSp>
        <p:nvCxnSpPr>
          <p:cNvPr id="97" name="Straight Connector 96"/>
          <p:cNvCxnSpPr/>
          <p:nvPr/>
        </p:nvCxnSpPr>
        <p:spPr>
          <a:xfrm>
            <a:off x="6019800" y="46482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8001000" y="46482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6324600" y="2208212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7543800" y="2208212"/>
            <a:ext cx="3048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5105400" y="2206624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86400" y="2208212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715000" y="2208212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943600" y="2208212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7010400" y="49530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1752600" y="42672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Copies line to pattern space</a:t>
            </a:r>
          </a:p>
          <a:p>
            <a:r>
              <a:rPr lang="en-GB" dirty="0" smtClean="0"/>
              <a:t>Applies edit commands</a:t>
            </a:r>
          </a:p>
          <a:p>
            <a:r>
              <a:rPr lang="en-GB" dirty="0" smtClean="0"/>
              <a:t>Send processed lines to output</a:t>
            </a:r>
          </a:p>
          <a:p>
            <a:r>
              <a:rPr lang="en-GB" dirty="0" smtClean="0"/>
              <a:t>Remove lines from pattern space</a:t>
            </a:r>
          </a:p>
        </p:txBody>
      </p:sp>
      <p:sp>
        <p:nvSpPr>
          <p:cNvPr id="109" name="Freeform 108"/>
          <p:cNvSpPr/>
          <p:nvPr/>
        </p:nvSpPr>
        <p:spPr>
          <a:xfrm>
            <a:off x="760492" y="3355818"/>
            <a:ext cx="2533461" cy="2782432"/>
          </a:xfrm>
          <a:custGeom>
            <a:avLst/>
            <a:gdLst>
              <a:gd name="connsiteX0" fmla="*/ 2444435 w 2533461"/>
              <a:gd name="connsiteY0" fmla="*/ 2058154 h 2782432"/>
              <a:gd name="connsiteX1" fmla="*/ 2444435 w 2533461"/>
              <a:gd name="connsiteY1" fmla="*/ 2447453 h 2782432"/>
              <a:gd name="connsiteX2" fmla="*/ 1910280 w 2533461"/>
              <a:gd name="connsiteY2" fmla="*/ 2719057 h 2782432"/>
              <a:gd name="connsiteX3" fmla="*/ 244443 w 2533461"/>
              <a:gd name="connsiteY3" fmla="*/ 2610416 h 2782432"/>
              <a:gd name="connsiteX4" fmla="*/ 443619 w 2533461"/>
              <a:gd name="connsiteY4" fmla="*/ 1686962 h 2782432"/>
              <a:gd name="connsiteX5" fmla="*/ 1294645 w 2533461"/>
              <a:gd name="connsiteY5" fmla="*/ 337996 h 2782432"/>
              <a:gd name="connsiteX6" fmla="*/ 2018922 w 2533461"/>
              <a:gd name="connsiteY6" fmla="*/ 12071 h 2782432"/>
              <a:gd name="connsiteX7" fmla="*/ 2227152 w 2533461"/>
              <a:gd name="connsiteY7" fmla="*/ 410424 h 278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33461" h="2782432">
                <a:moveTo>
                  <a:pt x="2444435" y="2058154"/>
                </a:moveTo>
                <a:cubicBezTo>
                  <a:pt x="2488948" y="2197728"/>
                  <a:pt x="2533461" y="2337303"/>
                  <a:pt x="2444435" y="2447453"/>
                </a:cubicBezTo>
                <a:cubicBezTo>
                  <a:pt x="2355409" y="2557604"/>
                  <a:pt x="2276945" y="2691897"/>
                  <a:pt x="1910280" y="2719057"/>
                </a:cubicBezTo>
                <a:cubicBezTo>
                  <a:pt x="1543615" y="2746218"/>
                  <a:pt x="488887" y="2782432"/>
                  <a:pt x="244443" y="2610416"/>
                </a:cubicBezTo>
                <a:cubicBezTo>
                  <a:pt x="0" y="2438400"/>
                  <a:pt x="268585" y="2065699"/>
                  <a:pt x="443619" y="1686962"/>
                </a:cubicBezTo>
                <a:cubicBezTo>
                  <a:pt x="618653" y="1308225"/>
                  <a:pt x="1032094" y="617145"/>
                  <a:pt x="1294645" y="337996"/>
                </a:cubicBezTo>
                <a:cubicBezTo>
                  <a:pt x="1557196" y="58847"/>
                  <a:pt x="1863504" y="0"/>
                  <a:pt x="2018922" y="12071"/>
                </a:cubicBezTo>
                <a:cubicBezTo>
                  <a:pt x="2174340" y="24142"/>
                  <a:pt x="2200746" y="217283"/>
                  <a:pt x="2227152" y="410424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1" name="Straight Arrow Connector 110"/>
          <p:cNvCxnSpPr>
            <a:stCxn id="109" idx="7"/>
          </p:cNvCxnSpPr>
          <p:nvPr/>
        </p:nvCxnSpPr>
        <p:spPr>
          <a:xfrm>
            <a:off x="2987645" y="3766242"/>
            <a:ext cx="60355" cy="5009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152400" y="35814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 each line until</a:t>
            </a:r>
          </a:p>
          <a:p>
            <a:r>
              <a:rPr lang="en-GB" dirty="0" smtClean="0"/>
              <a:t>      end of file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 animBg="1"/>
      <p:bldP spid="82" grpId="0" animBg="1"/>
      <p:bldP spid="83" grpId="0"/>
      <p:bldP spid="89" grpId="0" animBg="1"/>
      <p:bldP spid="90" grpId="0"/>
      <p:bldP spid="91" grpId="0"/>
      <p:bldP spid="93" grpId="0"/>
      <p:bldP spid="94" grpId="0"/>
      <p:bldP spid="95" grpId="0" animBg="1"/>
      <p:bldP spid="96" grpId="0"/>
      <p:bldP spid="108" grpId="0"/>
      <p:bldP spid="109" grpId="0" animBg="1"/>
      <p:bldP spid="1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7</a:t>
            </a:r>
            <a:endParaRPr lang="fr-CA" dirty="0"/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0"/>
            <a:ext cx="6548438" cy="475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4"/>
          <a:srcRect b="52106"/>
          <a:stretch>
            <a:fillRect/>
          </a:stretch>
        </p:blipFill>
        <p:spPr bwMode="auto">
          <a:xfrm>
            <a:off x="76200" y="5105400"/>
            <a:ext cx="5029200" cy="1123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4"/>
          <a:srcRect t="53215"/>
          <a:stretch>
            <a:fillRect/>
          </a:stretch>
        </p:blipFill>
        <p:spPr bwMode="auto">
          <a:xfrm>
            <a:off x="5105400" y="5060950"/>
            <a:ext cx="5105400" cy="111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924800" y="4267200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We won’t</a:t>
            </a:r>
            <a:endParaRPr lang="en-GB" sz="2000" dirty="0"/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7849394" y="4647406"/>
            <a:ext cx="685800" cy="5349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8</a:t>
            </a:r>
            <a:endParaRPr lang="fr-CA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 b="52106"/>
          <a:stretch>
            <a:fillRect/>
          </a:stretch>
        </p:blipFill>
        <p:spPr bwMode="auto">
          <a:xfrm>
            <a:off x="1295400" y="5125021"/>
            <a:ext cx="5029200" cy="1123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3187574" y="4572005"/>
            <a:ext cx="276131" cy="715224"/>
          </a:xfrm>
          <a:custGeom>
            <a:avLst/>
            <a:gdLst>
              <a:gd name="connsiteX0" fmla="*/ 81481 w 276131"/>
              <a:gd name="connsiteY0" fmla="*/ 715224 h 715224"/>
              <a:gd name="connsiteX1" fmla="*/ 262551 w 276131"/>
              <a:gd name="connsiteY1" fmla="*/ 325925 h 715224"/>
              <a:gd name="connsiteX2" fmla="*/ 0 w 276131"/>
              <a:gd name="connsiteY2" fmla="*/ 0 h 71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131" h="715224">
                <a:moveTo>
                  <a:pt x="81481" y="715224"/>
                </a:moveTo>
                <a:cubicBezTo>
                  <a:pt x="178806" y="580176"/>
                  <a:pt x="276131" y="445129"/>
                  <a:pt x="262551" y="325925"/>
                </a:cubicBezTo>
                <a:cubicBezTo>
                  <a:pt x="248971" y="206721"/>
                  <a:pt x="124485" y="103360"/>
                  <a:pt x="0" y="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>
            <a:stCxn id="6" idx="2"/>
          </p:cNvCxnSpPr>
          <p:nvPr/>
        </p:nvCxnSpPr>
        <p:spPr>
          <a:xfrm flipH="1" flipV="1">
            <a:off x="2971800" y="4439221"/>
            <a:ext cx="215774" cy="1327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3753421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Which lines to process</a:t>
            </a:r>
          </a:p>
          <a:p>
            <a:pPr algn="ctr"/>
            <a:r>
              <a:rPr lang="en-GB" dirty="0" smtClean="0"/>
              <a:t>(if not given then each line is processed)</a:t>
            </a:r>
            <a:endParaRPr lang="en-GB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0"/>
            <a:ext cx="7708900" cy="229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/>
          <a:srcRect t="41182"/>
          <a:stretch>
            <a:fillRect/>
          </a:stretch>
        </p:blipFill>
        <p:spPr bwMode="auto">
          <a:xfrm>
            <a:off x="71437" y="2590800"/>
            <a:ext cx="7243763" cy="97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>
            <a:stCxn id="14" idx="0"/>
          </p:cNvCxnSpPr>
          <p:nvPr/>
        </p:nvCxnSpPr>
        <p:spPr>
          <a:xfrm rot="16200000" flipV="1">
            <a:off x="3103960" y="2001441"/>
            <a:ext cx="794" cy="1177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2324100" y="2400300"/>
            <a:ext cx="381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4173648" y="4472412"/>
            <a:ext cx="1358019" cy="787651"/>
          </a:xfrm>
          <a:custGeom>
            <a:avLst/>
            <a:gdLst>
              <a:gd name="connsiteX0" fmla="*/ 0 w 1358019"/>
              <a:gd name="connsiteY0" fmla="*/ 787651 h 787651"/>
              <a:gd name="connsiteX1" fmla="*/ 1095469 w 1358019"/>
              <a:gd name="connsiteY1" fmla="*/ 506994 h 787651"/>
              <a:gd name="connsiteX2" fmla="*/ 1358019 w 1358019"/>
              <a:gd name="connsiteY2" fmla="*/ 0 h 78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8019" h="787651">
                <a:moveTo>
                  <a:pt x="0" y="787651"/>
                </a:moveTo>
                <a:cubicBezTo>
                  <a:pt x="434566" y="712960"/>
                  <a:pt x="869133" y="638269"/>
                  <a:pt x="1095469" y="506994"/>
                </a:cubicBezTo>
                <a:cubicBezTo>
                  <a:pt x="1321805" y="375719"/>
                  <a:pt x="1339912" y="187859"/>
                  <a:pt x="1358019" y="0"/>
                </a:cubicBezTo>
              </a:path>
            </a:pathLst>
          </a:cu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/>
          <p:cNvCxnSpPr>
            <a:stCxn id="20" idx="2"/>
          </p:cNvCxnSpPr>
          <p:nvPr/>
        </p:nvCxnSpPr>
        <p:spPr>
          <a:xfrm flipV="1">
            <a:off x="5531667" y="3886200"/>
            <a:ext cx="30933" cy="586212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895600" y="914400"/>
            <a:ext cx="1066800" cy="609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20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Sed: the </a:t>
            </a:r>
            <a:r>
              <a:rPr lang="fr-FR" dirty="0" err="1" smtClean="0"/>
              <a:t>stream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9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133600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ubstitution of line content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2209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2971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6522</TotalTime>
  <Words>2040</Words>
  <Application>Microsoft Office PowerPoint</Application>
  <PresentationFormat>On-screen Show (4:3)</PresentationFormat>
  <Paragraphs>343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Aqualonne</dc:creator>
  <cp:lastModifiedBy>Aqualonne</cp:lastModifiedBy>
  <cp:revision>1602</cp:revision>
  <dcterms:created xsi:type="dcterms:W3CDTF">2006-08-16T00:00:00Z</dcterms:created>
  <dcterms:modified xsi:type="dcterms:W3CDTF">2017-04-06T17:14:47Z</dcterms:modified>
</cp:coreProperties>
</file>